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11.jpg" ContentType="image/jpg"/>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handoutMasterIdLst>
    <p:handoutMasterId r:id="rId27"/>
  </p:handoutMasterIdLst>
  <p:sldIdLst>
    <p:sldId id="320" r:id="rId2"/>
    <p:sldId id="380" r:id="rId3"/>
    <p:sldId id="381" r:id="rId4"/>
    <p:sldId id="373" r:id="rId5"/>
    <p:sldId id="378" r:id="rId6"/>
    <p:sldId id="393" r:id="rId7"/>
    <p:sldId id="371" r:id="rId8"/>
    <p:sldId id="376" r:id="rId9"/>
    <p:sldId id="352" r:id="rId10"/>
    <p:sldId id="356" r:id="rId11"/>
    <p:sldId id="354" r:id="rId12"/>
    <p:sldId id="355" r:id="rId13"/>
    <p:sldId id="359" r:id="rId14"/>
    <p:sldId id="360" r:id="rId15"/>
    <p:sldId id="361" r:id="rId16"/>
    <p:sldId id="369" r:id="rId17"/>
    <p:sldId id="368" r:id="rId18"/>
    <p:sldId id="390" r:id="rId19"/>
    <p:sldId id="391" r:id="rId20"/>
    <p:sldId id="382" r:id="rId21"/>
    <p:sldId id="387" r:id="rId22"/>
    <p:sldId id="392" r:id="rId23"/>
    <p:sldId id="389" r:id="rId24"/>
    <p:sldId id="365"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ow Jan (UNP-CRE)" initials="SJ(" lastIdx="11" clrIdx="0">
    <p:extLst>
      <p:ext uri="{19B8F6BF-5375-455C-9EA6-DF929625EA0E}">
        <p15:presenceInfo xmlns:p15="http://schemas.microsoft.com/office/powerpoint/2012/main" userId="S-1-5-21-796845957-1979792683-725345543-120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676D6F"/>
    <a:srgbClr val="5C6670"/>
    <a:srgbClr val="D2D3D5"/>
    <a:srgbClr val="EAEAEB"/>
    <a:srgbClr val="FFC000"/>
    <a:srgbClr val="8497B0"/>
    <a:srgbClr val="92D050"/>
    <a:srgbClr val="80A856"/>
    <a:srgbClr val="54823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581" autoAdjust="0"/>
  </p:normalViewPr>
  <p:slideViewPr>
    <p:cSldViewPr>
      <p:cViewPr varScale="1">
        <p:scale>
          <a:sx n="120" d="100"/>
          <a:sy n="120" d="100"/>
        </p:scale>
        <p:origin x="90" y="84"/>
      </p:cViewPr>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ubacekj.UG\Desktop\&#269;l&#225;nek%20MPW\grafy,%20tabulky%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ata\snow\Desktop\NCK-polymery\V&#253;zkum\V&#253;sledky\vyhodnocen&#23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ata\snow\Desktop\NCK-polymery\V&#253;zkum\V&#253;sledky\vyhodnocen&#23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ata\snow\Desktop\NCK-polymery\V&#253;zkum\V&#253;sledky\vyhodnocen&#23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Data\snow\Desktop\NCK-polymery\V&#253;zkum\V&#253;sledky\vyhodnocen&#237;.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ata\snow\Desktop\&#269;l&#225;nky%20a%20review\&#269;l&#225;nek%20MPW\grafy,%20tabulky%202%20(automaticky%20ulo&#382;en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ubacekj.UG\Desktop\&#269;l&#225;nek%20MPW\grafy,%20tabulky%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ata\snow\Desktop\pomv&#283;d\denisa\heteroatomy%20Denis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ata\snow\Desktop\pomv&#283;d\denisa\heteroatomy%20Denis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28990502475163"/>
          <c:y val="3.1133358254834508E-2"/>
          <c:w val="0.54504340271644569"/>
          <c:h val="0.86736407949006356"/>
        </c:manualLayout>
      </c:layout>
      <c:barChart>
        <c:barDir val="col"/>
        <c:grouping val="clustered"/>
        <c:varyColors val="0"/>
        <c:ser>
          <c:idx val="11"/>
          <c:order val="0"/>
          <c:tx>
            <c:strRef>
              <c:f>'Distr.Cl MPW (1)'!$L$2</c:f>
              <c:strCache>
                <c:ptCount val="1"/>
                <c:pt idx="0">
                  <c:v>conventional</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2.0100987745631415E-2"/>
                  <c:y val="-8.16964208176203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9A-4972-A021-37A7A62AB11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errBars>
            <c:errBarType val="both"/>
            <c:errValType val="cust"/>
            <c:noEndCap val="0"/>
            <c:plus>
              <c:numRef>
                <c:f>'Distr.Cl MPW (1)'!$N$2</c:f>
                <c:numCache>
                  <c:formatCode>General</c:formatCode>
                  <c:ptCount val="1"/>
                  <c:pt idx="0">
                    <c:v>33.5</c:v>
                  </c:pt>
                </c:numCache>
              </c:numRef>
            </c:plus>
            <c:minus>
              <c:numRef>
                <c:f>'Distr.Cl MPW (1)'!$N$2</c:f>
                <c:numCache>
                  <c:formatCode>General</c:formatCode>
                  <c:ptCount val="1"/>
                  <c:pt idx="0">
                    <c:v>33.5</c:v>
                  </c:pt>
                </c:numCache>
              </c:numRef>
            </c:minus>
            <c:spPr>
              <a:noFill/>
              <a:ln w="9525" cap="flat" cmpd="sng" algn="ctr">
                <a:solidFill>
                  <a:srgbClr val="000000"/>
                </a:solidFill>
                <a:round/>
              </a:ln>
              <a:effectLst/>
            </c:spPr>
          </c:errBars>
          <c:val>
            <c:numRef>
              <c:f>'Distr.Cl MPW (1)'!$M$2</c:f>
              <c:numCache>
                <c:formatCode>General</c:formatCode>
                <c:ptCount val="1"/>
                <c:pt idx="0">
                  <c:v>269</c:v>
                </c:pt>
              </c:numCache>
            </c:numRef>
          </c:val>
          <c:extLst>
            <c:ext xmlns:c16="http://schemas.microsoft.com/office/drawing/2014/chart" uri="{C3380CC4-5D6E-409C-BE32-E72D297353CC}">
              <c16:uniqueId val="{00000000-9A9A-4972-A021-37A7A62AB110}"/>
            </c:ext>
          </c:extLst>
        </c:ser>
        <c:ser>
          <c:idx val="12"/>
          <c:order val="1"/>
          <c:tx>
            <c:strRef>
              <c:f>'Distr.Cl MPW (1)'!$L$3</c:f>
              <c:strCache>
                <c:ptCount val="1"/>
                <c:pt idx="0">
                  <c:v>stepwise 1h</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0666310361144509E-2"/>
                  <c:y val="1.08928561090159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9A-4972-A021-37A7A62AB11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errBars>
            <c:errBarType val="both"/>
            <c:errValType val="cust"/>
            <c:noEndCap val="0"/>
            <c:plus>
              <c:numRef>
                <c:f>'Distr.Cl MPW (1)'!$N$3</c:f>
                <c:numCache>
                  <c:formatCode>General</c:formatCode>
                  <c:ptCount val="1"/>
                  <c:pt idx="0">
                    <c:v>10.1</c:v>
                  </c:pt>
                </c:numCache>
              </c:numRef>
            </c:plus>
            <c:minus>
              <c:numRef>
                <c:f>'Distr.Cl MPW (1)'!$N$3</c:f>
                <c:numCache>
                  <c:formatCode>General</c:formatCode>
                  <c:ptCount val="1"/>
                  <c:pt idx="0">
                    <c:v>10.1</c:v>
                  </c:pt>
                </c:numCache>
              </c:numRef>
            </c:minus>
            <c:spPr>
              <a:noFill/>
              <a:ln w="9525" cap="flat" cmpd="sng" algn="ctr">
                <a:solidFill>
                  <a:srgbClr val="000000"/>
                </a:solidFill>
                <a:round/>
              </a:ln>
              <a:effectLst/>
            </c:spPr>
          </c:errBars>
          <c:val>
            <c:numRef>
              <c:f>'Distr.Cl MPW (1)'!$M$3</c:f>
              <c:numCache>
                <c:formatCode>General</c:formatCode>
                <c:ptCount val="1"/>
                <c:pt idx="0">
                  <c:v>167</c:v>
                </c:pt>
              </c:numCache>
            </c:numRef>
          </c:val>
          <c:extLst>
            <c:ext xmlns:c16="http://schemas.microsoft.com/office/drawing/2014/chart" uri="{C3380CC4-5D6E-409C-BE32-E72D297353CC}">
              <c16:uniqueId val="{00000001-9A9A-4972-A021-37A7A62AB110}"/>
            </c:ext>
          </c:extLst>
        </c:ser>
        <c:ser>
          <c:idx val="0"/>
          <c:order val="2"/>
          <c:tx>
            <c:strRef>
              <c:f>'Distr.Cl MPW (1)'!$L$4</c:f>
              <c:strCache>
                <c:ptCount val="1"/>
                <c:pt idx="0">
                  <c:v>stepwise 2h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446570099876988E-3"/>
                  <c:y val="-3.26785683270481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9A-4972-A021-37A7A62AB11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errBars>
            <c:errBarType val="both"/>
            <c:errValType val="cust"/>
            <c:noEndCap val="0"/>
            <c:plus>
              <c:numRef>
                <c:f>'Distr.Cl MPW (1)'!$N$4</c:f>
                <c:numCache>
                  <c:formatCode>General</c:formatCode>
                  <c:ptCount val="1"/>
                  <c:pt idx="0">
                    <c:v>12.8</c:v>
                  </c:pt>
                </c:numCache>
              </c:numRef>
            </c:plus>
            <c:minus>
              <c:numRef>
                <c:f>'Distr.Cl MPW (1)'!$N$4</c:f>
                <c:numCache>
                  <c:formatCode>General</c:formatCode>
                  <c:ptCount val="1"/>
                  <c:pt idx="0">
                    <c:v>12.8</c:v>
                  </c:pt>
                </c:numCache>
              </c:numRef>
            </c:minus>
            <c:spPr>
              <a:noFill/>
              <a:ln w="9525" cap="flat" cmpd="sng" algn="ctr">
                <a:solidFill>
                  <a:srgbClr val="000000"/>
                </a:solidFill>
                <a:round/>
              </a:ln>
              <a:effectLst/>
            </c:spPr>
          </c:errBars>
          <c:val>
            <c:numRef>
              <c:f>'Distr.Cl MPW (1)'!$M$4</c:f>
              <c:numCache>
                <c:formatCode>General</c:formatCode>
                <c:ptCount val="1"/>
                <c:pt idx="0">
                  <c:v>89.3</c:v>
                </c:pt>
              </c:numCache>
            </c:numRef>
          </c:val>
          <c:extLst>
            <c:ext xmlns:c16="http://schemas.microsoft.com/office/drawing/2014/chart" uri="{C3380CC4-5D6E-409C-BE32-E72D297353CC}">
              <c16:uniqueId val="{00000002-9A9A-4972-A021-37A7A62AB110}"/>
            </c:ext>
          </c:extLst>
        </c:ser>
        <c:ser>
          <c:idx val="1"/>
          <c:order val="3"/>
          <c:tx>
            <c:strRef>
              <c:f>'Distr.Cl MPW (1)'!$L$5</c:f>
              <c:strCache>
                <c:ptCount val="1"/>
                <c:pt idx="0">
                  <c:v>stepwise/Ca(OH)2-extr.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(1)'!$N$5</c:f>
                <c:numCache>
                  <c:formatCode>General</c:formatCode>
                  <c:ptCount val="1"/>
                  <c:pt idx="0">
                    <c:v>4.5999999999999996</c:v>
                  </c:pt>
                </c:numCache>
              </c:numRef>
            </c:plus>
            <c:minus>
              <c:numRef>
                <c:f>'Distr.Cl MPW (1)'!$N$5</c:f>
                <c:numCache>
                  <c:formatCode>General</c:formatCode>
                  <c:ptCount val="1"/>
                  <c:pt idx="0">
                    <c:v>4.5999999999999996</c:v>
                  </c:pt>
                </c:numCache>
              </c:numRef>
            </c:minus>
            <c:spPr>
              <a:noFill/>
              <a:ln w="9525" cap="flat" cmpd="sng" algn="ctr">
                <a:solidFill>
                  <a:srgbClr val="000000"/>
                </a:solidFill>
                <a:round/>
              </a:ln>
              <a:effectLst/>
            </c:spPr>
          </c:errBars>
          <c:val>
            <c:numRef>
              <c:f>'Distr.Cl MPW (1)'!$M$5</c:f>
              <c:numCache>
                <c:formatCode>General</c:formatCode>
                <c:ptCount val="1"/>
                <c:pt idx="0">
                  <c:v>100.3</c:v>
                </c:pt>
              </c:numCache>
            </c:numRef>
          </c:val>
          <c:extLst>
            <c:ext xmlns:c16="http://schemas.microsoft.com/office/drawing/2014/chart" uri="{C3380CC4-5D6E-409C-BE32-E72D297353CC}">
              <c16:uniqueId val="{00000003-9A9A-4972-A021-37A7A62AB110}"/>
            </c:ext>
          </c:extLst>
        </c:ser>
        <c:ser>
          <c:idx val="3"/>
          <c:order val="4"/>
          <c:tx>
            <c:strRef>
              <c:f>'Distr.Cl MPW (1)'!$L$7</c:f>
              <c:strCache>
                <c:ptCount val="1"/>
                <c:pt idx="0">
                  <c:v>stepwise/Fe3O4-Si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2970145117245776E-17"/>
                  <c:y val="-1.3616070136270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A9A-4972-A021-37A7A62AB11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errBars>
            <c:errBarType val="both"/>
            <c:errValType val="cust"/>
            <c:noEndCap val="0"/>
            <c:plus>
              <c:numRef>
                <c:f>'Distr.Cl MPW (1)'!$N$7</c:f>
                <c:numCache>
                  <c:formatCode>General</c:formatCode>
                  <c:ptCount val="1"/>
                  <c:pt idx="0">
                    <c:v>5.9</c:v>
                  </c:pt>
                </c:numCache>
              </c:numRef>
            </c:plus>
            <c:minus>
              <c:numRef>
                <c:f>'Distr.Cl MPW (1)'!$N$7</c:f>
                <c:numCache>
                  <c:formatCode>General</c:formatCode>
                  <c:ptCount val="1"/>
                  <c:pt idx="0">
                    <c:v>5.9</c:v>
                  </c:pt>
                </c:numCache>
              </c:numRef>
            </c:minus>
            <c:spPr>
              <a:noFill/>
              <a:ln w="9525" cap="flat" cmpd="sng" algn="ctr">
                <a:solidFill>
                  <a:srgbClr val="000000"/>
                </a:solidFill>
                <a:round/>
              </a:ln>
              <a:effectLst/>
            </c:spPr>
          </c:errBars>
          <c:val>
            <c:numRef>
              <c:f>'Distr.Cl MPW (1)'!$M$7</c:f>
              <c:numCache>
                <c:formatCode>General</c:formatCode>
                <c:ptCount val="1"/>
                <c:pt idx="0">
                  <c:v>67.8</c:v>
                </c:pt>
              </c:numCache>
            </c:numRef>
          </c:val>
          <c:extLst>
            <c:ext xmlns:c16="http://schemas.microsoft.com/office/drawing/2014/chart" uri="{C3380CC4-5D6E-409C-BE32-E72D297353CC}">
              <c16:uniqueId val="{00000004-9A9A-4972-A021-37A7A62AB110}"/>
            </c:ext>
          </c:extLst>
        </c:ser>
        <c:ser>
          <c:idx val="4"/>
          <c:order val="5"/>
          <c:tx>
            <c:strRef>
              <c:f>'Distr.Cl MPW (1)'!$L$8</c:f>
              <c:strCache>
                <c:ptCount val="1"/>
                <c:pt idx="0">
                  <c:v>stepwise/Fe-Si</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3339710299630432E-3"/>
                  <c:y val="-1.63392841635240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9A-4972-A021-37A7A62AB11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(1)'!$N$8</c:f>
                <c:numCache>
                  <c:formatCode>General</c:formatCode>
                  <c:ptCount val="1"/>
                  <c:pt idx="0">
                    <c:v>7.1</c:v>
                  </c:pt>
                </c:numCache>
              </c:numRef>
            </c:plus>
            <c:minus>
              <c:numRef>
                <c:f>'Distr.Cl MPW (1)'!$N$8</c:f>
                <c:numCache>
                  <c:formatCode>General</c:formatCode>
                  <c:ptCount val="1"/>
                  <c:pt idx="0">
                    <c:v>7.1</c:v>
                  </c:pt>
                </c:numCache>
              </c:numRef>
            </c:minus>
            <c:spPr>
              <a:noFill/>
              <a:ln w="9525" cap="flat" cmpd="sng" algn="ctr">
                <a:solidFill>
                  <a:srgbClr val="000000"/>
                </a:solidFill>
                <a:round/>
              </a:ln>
              <a:effectLst/>
            </c:spPr>
          </c:errBars>
          <c:val>
            <c:numRef>
              <c:f>'Distr.Cl MPW (1)'!$M$8</c:f>
              <c:numCache>
                <c:formatCode>General</c:formatCode>
                <c:ptCount val="1"/>
                <c:pt idx="0">
                  <c:v>61.8</c:v>
                </c:pt>
              </c:numCache>
            </c:numRef>
          </c:val>
          <c:extLst>
            <c:ext xmlns:c16="http://schemas.microsoft.com/office/drawing/2014/chart" uri="{C3380CC4-5D6E-409C-BE32-E72D297353CC}">
              <c16:uniqueId val="{00000005-9A9A-4972-A021-37A7A62AB110}"/>
            </c:ext>
          </c:extLst>
        </c:ser>
        <c:ser>
          <c:idx val="5"/>
          <c:order val="6"/>
          <c:tx>
            <c:strRef>
              <c:f>'Distr.Cl MPW (1)'!$L$9</c:f>
              <c:strCache>
                <c:ptCount val="1"/>
                <c:pt idx="0">
                  <c:v>stepwise/hydrotalcite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(1)'!$N$9</c:f>
                <c:numCache>
                  <c:formatCode>General</c:formatCode>
                  <c:ptCount val="1"/>
                  <c:pt idx="0">
                    <c:v>5.4</c:v>
                  </c:pt>
                </c:numCache>
              </c:numRef>
            </c:plus>
            <c:minus>
              <c:numRef>
                <c:f>'Distr.Cl MPW (1)'!$N$9</c:f>
                <c:numCache>
                  <c:formatCode>General</c:formatCode>
                  <c:ptCount val="1"/>
                  <c:pt idx="0">
                    <c:v>5.4</c:v>
                  </c:pt>
                </c:numCache>
              </c:numRef>
            </c:minus>
            <c:spPr>
              <a:noFill/>
              <a:ln w="9525" cap="flat" cmpd="sng" algn="ctr">
                <a:solidFill>
                  <a:srgbClr val="000000"/>
                </a:solidFill>
                <a:round/>
              </a:ln>
              <a:effectLst/>
            </c:spPr>
          </c:errBars>
          <c:val>
            <c:numRef>
              <c:f>'Distr.Cl MPW (1)'!$M$9</c:f>
              <c:numCache>
                <c:formatCode>General</c:formatCode>
                <c:ptCount val="1"/>
                <c:pt idx="0">
                  <c:v>37.700000000000003</c:v>
                </c:pt>
              </c:numCache>
            </c:numRef>
          </c:val>
          <c:extLst>
            <c:ext xmlns:c16="http://schemas.microsoft.com/office/drawing/2014/chart" uri="{C3380CC4-5D6E-409C-BE32-E72D297353CC}">
              <c16:uniqueId val="{00000006-9A9A-4972-A021-37A7A62AB110}"/>
            </c:ext>
          </c:extLst>
        </c:ser>
        <c:ser>
          <c:idx val="6"/>
          <c:order val="7"/>
          <c:tx>
            <c:strRef>
              <c:f>'Distr.Cl MPW (1)'!$L$10</c:f>
              <c:strCache>
                <c:ptCount val="1"/>
                <c:pt idx="0">
                  <c:v>stepwise/β-zeolite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dirty="0" smtClean="0"/>
                      <a:t>45,3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4F-4790-9709-7D3FB9159D9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'Distr.Cl MPW (1)'!$M$10</c:f>
              <c:numCache>
                <c:formatCode>General</c:formatCode>
                <c:ptCount val="1"/>
                <c:pt idx="0">
                  <c:v>42.6</c:v>
                </c:pt>
              </c:numCache>
            </c:numRef>
          </c:val>
          <c:extLst>
            <c:ext xmlns:c16="http://schemas.microsoft.com/office/drawing/2014/chart" uri="{C3380CC4-5D6E-409C-BE32-E72D297353CC}">
              <c16:uniqueId val="{00000007-9A9A-4972-A021-37A7A62AB110}"/>
            </c:ext>
          </c:extLst>
        </c:ser>
        <c:ser>
          <c:idx val="7"/>
          <c:order val="8"/>
          <c:tx>
            <c:strRef>
              <c:f>'Distr.Cl MPW (1)'!$L$11</c:f>
              <c:strCache>
                <c:ptCount val="1"/>
                <c:pt idx="0">
                  <c:v>stepwise/hydrotalcite + β-zeolite </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(1)'!$N$11</c:f>
                <c:numCache>
                  <c:formatCode>General</c:formatCode>
                  <c:ptCount val="1"/>
                  <c:pt idx="0">
                    <c:v>1.2</c:v>
                  </c:pt>
                </c:numCache>
              </c:numRef>
            </c:plus>
            <c:minus>
              <c:numRef>
                <c:f>'Distr.Cl MPW (1)'!$N$11</c:f>
                <c:numCache>
                  <c:formatCode>General</c:formatCode>
                  <c:ptCount val="1"/>
                  <c:pt idx="0">
                    <c:v>1.2</c:v>
                  </c:pt>
                </c:numCache>
              </c:numRef>
            </c:minus>
            <c:spPr>
              <a:noFill/>
              <a:ln w="9525" cap="flat" cmpd="sng" algn="ctr">
                <a:solidFill>
                  <a:srgbClr val="000000"/>
                </a:solidFill>
                <a:round/>
              </a:ln>
              <a:effectLst/>
            </c:spPr>
          </c:errBars>
          <c:val>
            <c:numRef>
              <c:f>'Distr.Cl MPW (1)'!$M$11</c:f>
              <c:numCache>
                <c:formatCode>General</c:formatCode>
                <c:ptCount val="1"/>
                <c:pt idx="0">
                  <c:v>12.2</c:v>
                </c:pt>
              </c:numCache>
            </c:numRef>
          </c:val>
          <c:extLst>
            <c:ext xmlns:c16="http://schemas.microsoft.com/office/drawing/2014/chart" uri="{C3380CC4-5D6E-409C-BE32-E72D297353CC}">
              <c16:uniqueId val="{00000008-9A9A-4972-A021-37A7A62AB110}"/>
            </c:ext>
          </c:extLst>
        </c:ser>
        <c:dLbls>
          <c:dLblPos val="outEnd"/>
          <c:showLegendKey val="0"/>
          <c:showVal val="1"/>
          <c:showCatName val="0"/>
          <c:showSerName val="0"/>
          <c:showPercent val="0"/>
          <c:showBubbleSize val="0"/>
        </c:dLbls>
        <c:gapWidth val="100"/>
        <c:overlap val="-24"/>
        <c:axId val="401270176"/>
        <c:axId val="401270568"/>
      </c:barChart>
      <c:catAx>
        <c:axId val="401270176"/>
        <c:scaling>
          <c:orientation val="minMax"/>
        </c:scaling>
        <c:delete val="1"/>
        <c:axPos val="b"/>
        <c:majorTickMark val="none"/>
        <c:minorTickMark val="none"/>
        <c:tickLblPos val="nextTo"/>
        <c:crossAx val="401270568"/>
        <c:crosses val="autoZero"/>
        <c:auto val="1"/>
        <c:lblAlgn val="ctr"/>
        <c:lblOffset val="100"/>
        <c:noMultiLvlLbl val="0"/>
      </c:catAx>
      <c:valAx>
        <c:axId val="401270568"/>
        <c:scaling>
          <c:orientation val="minMax"/>
          <c:max val="3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r>
                  <a:rPr lang="cs-CZ" sz="2000" dirty="0"/>
                  <a:t>Cl (ppm)</a:t>
                </a:r>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401270176"/>
        <c:crosses val="autoZero"/>
        <c:crossBetween val="between"/>
      </c:valAx>
      <c:spPr>
        <a:noFill/>
        <a:ln>
          <a:noFill/>
        </a:ln>
        <a:effectLst/>
      </c:spPr>
    </c:plotArea>
    <c:legend>
      <c:legendPos val="b"/>
      <c:layout>
        <c:manualLayout>
          <c:xMode val="edge"/>
          <c:yMode val="edge"/>
          <c:x val="0.6421170696244568"/>
          <c:y val="2.7341497686232973E-3"/>
          <c:w val="0.34543990240659922"/>
          <c:h val="0.76306944388753173"/>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77791214664724E-2"/>
          <c:y val="0.12488215488215489"/>
          <c:w val="0.91103658117820596"/>
          <c:h val="0.71998859990985975"/>
        </c:manualLayout>
      </c:layout>
      <c:barChart>
        <c:barDir val="col"/>
        <c:grouping val="clustered"/>
        <c:varyColors val="0"/>
        <c:ser>
          <c:idx val="0"/>
          <c:order val="0"/>
          <c:tx>
            <c:v>vstupní surovina</c:v>
          </c:tx>
          <c:spPr>
            <a:solidFill>
              <a:srgbClr val="0070C0"/>
            </a:solidFill>
            <a:ln>
              <a:noFill/>
            </a:ln>
            <a:effectLst/>
          </c:spPr>
          <c:invertIfNegative val="0"/>
          <c:dLbls>
            <c:dLbl>
              <c:idx val="1"/>
              <c:layout>
                <c:manualLayout>
                  <c:x val="2.7303754266211604E-2"/>
                  <c:y val="0"/>
                </c:manualLayout>
              </c:layout>
              <c:tx>
                <c:rich>
                  <a:bodyPr/>
                  <a:lstStyle/>
                  <a:p>
                    <a:r>
                      <a:rPr lang="en-US"/>
                      <a:t>n.d</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B2-4254-B5FC-B12A598BF75F}"/>
                </c:ext>
              </c:extLst>
            </c:dLbl>
            <c:dLbl>
              <c:idx val="3"/>
              <c:layout>
                <c:manualLayout>
                  <c:x val="-1.4457834701500446E-2"/>
                  <c:y val="4.45077264943193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B2-4254-B5FC-B12A598BF75F}"/>
                </c:ext>
              </c:extLst>
            </c:dLbl>
            <c:dLbl>
              <c:idx val="6"/>
              <c:layout>
                <c:manualLayout>
                  <c:x val="1.1121411308846496E-3"/>
                  <c:y val="-4.12819173012679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B2-4254-B5FC-B12A598BF75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PLASTK'!$B$4:$B$10</c:f>
              <c:numCache>
                <c:formatCode>General</c:formatCode>
                <c:ptCount val="7"/>
                <c:pt idx="0">
                  <c:v>27200</c:v>
                </c:pt>
                <c:pt idx="1">
                  <c:v>0</c:v>
                </c:pt>
                <c:pt idx="2">
                  <c:v>129603</c:v>
                </c:pt>
                <c:pt idx="3">
                  <c:v>1600</c:v>
                </c:pt>
                <c:pt idx="4">
                  <c:v>442</c:v>
                </c:pt>
                <c:pt idx="5">
                  <c:v>133</c:v>
                </c:pt>
                <c:pt idx="6" formatCode="0">
                  <c:v>23722</c:v>
                </c:pt>
              </c:numCache>
            </c:numRef>
          </c:val>
          <c:extLst>
            <c:ext xmlns:c16="http://schemas.microsoft.com/office/drawing/2014/chart" uri="{C3380CC4-5D6E-409C-BE32-E72D297353CC}">
              <c16:uniqueId val="{00000002-4DB2-4254-B5FC-B12A598BF75F}"/>
            </c:ext>
          </c:extLst>
        </c:ser>
        <c:ser>
          <c:idx val="1"/>
          <c:order val="1"/>
          <c:tx>
            <c:v>konvenční</c:v>
          </c:tx>
          <c:spPr>
            <a:solidFill>
              <a:schemeClr val="accent2"/>
            </a:solidFill>
            <a:ln>
              <a:noFill/>
            </a:ln>
            <a:effectLst/>
          </c:spPr>
          <c:invertIfNegative val="0"/>
          <c:dLbls>
            <c:dLbl>
              <c:idx val="0"/>
              <c:layout>
                <c:manualLayout>
                  <c:x val="6.6728467853078774E-3"/>
                  <c:y val="2.4277222173476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B2-4254-B5FC-B12A598BF75F}"/>
                </c:ext>
              </c:extLst>
            </c:dLbl>
            <c:dLbl>
              <c:idx val="1"/>
              <c:delete val="1"/>
              <c:extLst>
                <c:ext xmlns:c15="http://schemas.microsoft.com/office/drawing/2012/chart" uri="{CE6537A1-D6FC-4f65-9D91-7224C49458BB}"/>
                <c:ext xmlns:c16="http://schemas.microsoft.com/office/drawing/2014/chart" uri="{C3380CC4-5D6E-409C-BE32-E72D297353CC}">
                  <c16:uniqueId val="{00000004-4DB2-4254-B5FC-B12A598BF75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PLASTK'!$C$4:$C$10</c:f>
              <c:numCache>
                <c:formatCode>0</c:formatCode>
                <c:ptCount val="7"/>
                <c:pt idx="0">
                  <c:v>10494.833333333299</c:v>
                </c:pt>
                <c:pt idx="1">
                  <c:v>0</c:v>
                </c:pt>
                <c:pt idx="2">
                  <c:v>9270.0598609995413</c:v>
                </c:pt>
                <c:pt idx="3">
                  <c:v>1299.6666666666667</c:v>
                </c:pt>
                <c:pt idx="4">
                  <c:v>139.46736454055105</c:v>
                </c:pt>
                <c:pt idx="5">
                  <c:v>43.165159261168775</c:v>
                </c:pt>
                <c:pt idx="6">
                  <c:v>238.90621902264633</c:v>
                </c:pt>
              </c:numCache>
            </c:numRef>
          </c:val>
          <c:extLst>
            <c:ext xmlns:c16="http://schemas.microsoft.com/office/drawing/2014/chart" uri="{C3380CC4-5D6E-409C-BE32-E72D297353CC}">
              <c16:uniqueId val="{00000005-4DB2-4254-B5FC-B12A598BF75F}"/>
            </c:ext>
          </c:extLst>
        </c:ser>
        <c:ser>
          <c:idx val="2"/>
          <c:order val="2"/>
          <c:tx>
            <c:v>kroková (2h) + B-zeolit/hydrotalcit</c:v>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DB2-4254-B5FC-B12A598BF75F}"/>
                </c:ext>
              </c:extLst>
            </c:dLbl>
            <c:dLbl>
              <c:idx val="3"/>
              <c:layout>
                <c:manualLayout>
                  <c:x val="1.2233552439731146E-2"/>
                  <c:y val="7.28316665204298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B2-4254-B5FC-B12A598BF75F}"/>
                </c:ext>
              </c:extLst>
            </c:dLbl>
            <c:dLbl>
              <c:idx val="5"/>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B2-4254-B5FC-B12A598BF75F}"/>
                </c:ext>
              </c:extLst>
            </c:dLbl>
            <c:dLbl>
              <c:idx val="6"/>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B2-4254-B5FC-B12A598BF75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PLASTK'!$D$4:$D$10</c:f>
              <c:numCache>
                <c:formatCode>0</c:formatCode>
                <c:ptCount val="7"/>
                <c:pt idx="0">
                  <c:v>289.66666666666669</c:v>
                </c:pt>
                <c:pt idx="1">
                  <c:v>0</c:v>
                </c:pt>
                <c:pt idx="2">
                  <c:v>37573.483648225083</c:v>
                </c:pt>
                <c:pt idx="3">
                  <c:v>1833.3333333333333</c:v>
                </c:pt>
                <c:pt idx="4">
                  <c:v>33.066666666666663</c:v>
                </c:pt>
                <c:pt idx="5">
                  <c:v>1</c:v>
                </c:pt>
                <c:pt idx="6">
                  <c:v>1</c:v>
                </c:pt>
              </c:numCache>
            </c:numRef>
          </c:val>
          <c:extLst>
            <c:ext xmlns:c16="http://schemas.microsoft.com/office/drawing/2014/chart" uri="{C3380CC4-5D6E-409C-BE32-E72D297353CC}">
              <c16:uniqueId val="{0000000A-4DB2-4254-B5FC-B12A598BF75F}"/>
            </c:ext>
          </c:extLst>
        </c:ser>
        <c:dLbls>
          <c:dLblPos val="outEnd"/>
          <c:showLegendKey val="0"/>
          <c:showVal val="1"/>
          <c:showCatName val="0"/>
          <c:showSerName val="0"/>
          <c:showPercent val="0"/>
          <c:showBubbleSize val="0"/>
        </c:dLbls>
        <c:gapWidth val="219"/>
        <c:overlap val="-27"/>
        <c:axId val="405885280"/>
        <c:axId val="405876424"/>
      </c:barChart>
      <c:catAx>
        <c:axId val="405885280"/>
        <c:scaling>
          <c:orientation val="minMax"/>
        </c:scaling>
        <c:delete val="1"/>
        <c:axPos val="b"/>
        <c:numFmt formatCode="General" sourceLinked="1"/>
        <c:majorTickMark val="none"/>
        <c:minorTickMark val="none"/>
        <c:tickLblPos val="nextTo"/>
        <c:crossAx val="405876424"/>
        <c:crosses val="autoZero"/>
        <c:auto val="1"/>
        <c:lblAlgn val="ctr"/>
        <c:lblOffset val="100"/>
        <c:noMultiLvlLbl val="0"/>
      </c:catAx>
      <c:valAx>
        <c:axId val="405876424"/>
        <c:scaling>
          <c:orientation val="minMax"/>
          <c:max val="130000"/>
          <c:min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05885280"/>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20612003383034E-2"/>
          <c:y val="1.8984787739658716E-2"/>
          <c:w val="0.88879376822663581"/>
          <c:h val="0.87050739967820256"/>
        </c:manualLayout>
      </c:layout>
      <c:barChart>
        <c:barDir val="col"/>
        <c:grouping val="clustered"/>
        <c:varyColors val="0"/>
        <c:ser>
          <c:idx val="0"/>
          <c:order val="0"/>
          <c:tx>
            <c:v>vstupní surovina</c:v>
          </c:tx>
          <c:spPr>
            <a:solidFill>
              <a:srgbClr val="0070C0"/>
            </a:solidFill>
            <a:ln>
              <a:noFill/>
            </a:ln>
            <a:effectLst/>
          </c:spPr>
          <c:invertIfNegative val="0"/>
          <c:dLbls>
            <c:dLbl>
              <c:idx val="1"/>
              <c:layout>
                <c:manualLayout>
                  <c:x val="2.7303754266211604E-2"/>
                  <c:y val="0"/>
                </c:manualLayout>
              </c:layout>
              <c:tx>
                <c:rich>
                  <a:bodyPr/>
                  <a:lstStyle/>
                  <a:p>
                    <a:r>
                      <a:rPr lang="en-US"/>
                      <a:t>n.d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0B0-40D8-BB1D-E7259B9B87C1}"/>
                </c:ext>
              </c:extLst>
            </c:dLbl>
            <c:dLbl>
              <c:idx val="3"/>
              <c:layout>
                <c:manualLayout>
                  <c:x val="-1.4457834701500446E-2"/>
                  <c:y val="4.450772649431934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0B0-40D8-BB1D-E7259B9B87C1}"/>
                </c:ext>
              </c:extLst>
            </c:dLbl>
            <c:dLbl>
              <c:idx val="4"/>
              <c:layout>
                <c:manualLayout>
                  <c:x val="-7.784987916192628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97-4A78-8CE7-53D3694FD10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PLASTK'!$B$4:$B$10</c:f>
              <c:numCache>
                <c:formatCode>General</c:formatCode>
                <c:ptCount val="7"/>
                <c:pt idx="0">
                  <c:v>27200</c:v>
                </c:pt>
                <c:pt idx="1">
                  <c:v>0</c:v>
                </c:pt>
                <c:pt idx="2">
                  <c:v>129603</c:v>
                </c:pt>
                <c:pt idx="3">
                  <c:v>1600</c:v>
                </c:pt>
                <c:pt idx="4">
                  <c:v>442</c:v>
                </c:pt>
                <c:pt idx="5">
                  <c:v>133</c:v>
                </c:pt>
                <c:pt idx="6" formatCode="0">
                  <c:v>23722</c:v>
                </c:pt>
              </c:numCache>
            </c:numRef>
          </c:val>
          <c:extLst>
            <c:ext xmlns:c16="http://schemas.microsoft.com/office/drawing/2014/chart" uri="{C3380CC4-5D6E-409C-BE32-E72D297353CC}">
              <c16:uniqueId val="{00000001-00B0-40D8-BB1D-E7259B9B87C1}"/>
            </c:ext>
          </c:extLst>
        </c:ser>
        <c:ser>
          <c:idx val="1"/>
          <c:order val="1"/>
          <c:tx>
            <c:v>konvenční</c:v>
          </c:tx>
          <c:spPr>
            <a:solidFill>
              <a:schemeClr val="accent2"/>
            </a:solidFill>
            <a:ln>
              <a:noFill/>
            </a:ln>
            <a:effectLst/>
          </c:spPr>
          <c:invertIfNegative val="0"/>
          <c:dLbls>
            <c:dLbl>
              <c:idx val="0"/>
              <c:layout>
                <c:manualLayout>
                  <c:x val="6.6728467853078774E-3"/>
                  <c:y val="2.427722217347661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12A-45C7-BF7D-3361213B0BBC}"/>
                </c:ext>
              </c:extLst>
            </c:dLbl>
            <c:dLbl>
              <c:idx val="1"/>
              <c:delete val="1"/>
              <c:extLst>
                <c:ext xmlns:c15="http://schemas.microsoft.com/office/drawing/2012/chart" uri="{CE6537A1-D6FC-4f65-9D91-7224C49458BB}"/>
                <c:ext xmlns:c16="http://schemas.microsoft.com/office/drawing/2014/chart" uri="{C3380CC4-5D6E-409C-BE32-E72D297353CC}">
                  <c16:uniqueId val="{00000002-00B0-40D8-BB1D-E7259B9B87C1}"/>
                </c:ext>
              </c:extLst>
            </c:dLbl>
            <c:dLbl>
              <c:idx val="5"/>
              <c:layout>
                <c:manualLayout>
                  <c:x val="2.2242822617692991E-3"/>
                  <c:y val="4.855444434695145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297-4A78-8CE7-53D3694FD10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PLASTK'!$C$4:$C$10</c:f>
              <c:numCache>
                <c:formatCode>0</c:formatCode>
                <c:ptCount val="7"/>
                <c:pt idx="0">
                  <c:v>10494.833333333299</c:v>
                </c:pt>
                <c:pt idx="1">
                  <c:v>0</c:v>
                </c:pt>
                <c:pt idx="2">
                  <c:v>9270.0598609995413</c:v>
                </c:pt>
                <c:pt idx="3">
                  <c:v>1299.6666666666667</c:v>
                </c:pt>
                <c:pt idx="4">
                  <c:v>139.46736454055105</c:v>
                </c:pt>
                <c:pt idx="5">
                  <c:v>43.165159261168775</c:v>
                </c:pt>
                <c:pt idx="6">
                  <c:v>238.90621902264633</c:v>
                </c:pt>
              </c:numCache>
            </c:numRef>
          </c:val>
          <c:extLst>
            <c:ext xmlns:c16="http://schemas.microsoft.com/office/drawing/2014/chart" uri="{C3380CC4-5D6E-409C-BE32-E72D297353CC}">
              <c16:uniqueId val="{00000003-00B0-40D8-BB1D-E7259B9B87C1}"/>
            </c:ext>
          </c:extLst>
        </c:ser>
        <c:ser>
          <c:idx val="2"/>
          <c:order val="2"/>
          <c:tx>
            <c:v>kroková (2h) + B-zeolit/hydrotalcit</c:v>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00B0-40D8-BB1D-E7259B9B87C1}"/>
                </c:ext>
              </c:extLst>
            </c:dLbl>
            <c:dLbl>
              <c:idx val="3"/>
              <c:layout>
                <c:manualLayout>
                  <c:x val="1.2233552439731146E-2"/>
                  <c:y val="7.283166652042985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0B0-40D8-BB1D-E7259B9B87C1}"/>
                </c:ext>
              </c:extLst>
            </c:dLbl>
            <c:dLbl>
              <c:idx val="4"/>
              <c:layout>
                <c:manualLayout>
                  <c:x val="5.5607056544233298E-3"/>
                  <c:y val="2.42772221734748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97-4A78-8CE7-53D3694FD102}"/>
                </c:ext>
              </c:extLst>
            </c:dLbl>
            <c:dLbl>
              <c:idx val="5"/>
              <c:layout>
                <c:manualLayout>
                  <c:x val="3.3364233926537856E-3"/>
                  <c:y val="2.427722217347484E-3"/>
                </c:manualLayout>
              </c:layout>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2A-45C7-BF7D-3361213B0BBC}"/>
                </c:ext>
              </c:extLst>
            </c:dLbl>
            <c:dLbl>
              <c:idx val="6"/>
              <c:layout>
                <c:manualLayout>
                  <c:x val="4.4485645235385982E-3"/>
                  <c:y val="2.427722217347484E-3"/>
                </c:manualLayout>
              </c:layout>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2A-45C7-BF7D-3361213B0BBC}"/>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PLASTK'!$A$4:$A$10</c:f>
              <c:strCache>
                <c:ptCount val="7"/>
                <c:pt idx="0">
                  <c:v>Cl</c:v>
                </c:pt>
                <c:pt idx="1">
                  <c:v>Br</c:v>
                </c:pt>
                <c:pt idx="2">
                  <c:v>O  (dopočet)</c:v>
                </c:pt>
                <c:pt idx="3">
                  <c:v>N</c:v>
                </c:pt>
                <c:pt idx="4">
                  <c:v>S</c:v>
                </c:pt>
                <c:pt idx="5">
                  <c:v>P</c:v>
                </c:pt>
                <c:pt idx="6">
                  <c:v>suma kovy</c:v>
                </c:pt>
              </c:strCache>
            </c:strRef>
          </c:cat>
          <c:val>
            <c:numRef>
              <c:f>'graf na PLASTK'!$D$4:$D$10</c:f>
              <c:numCache>
                <c:formatCode>0</c:formatCode>
                <c:ptCount val="7"/>
                <c:pt idx="0">
                  <c:v>289.66666666666669</c:v>
                </c:pt>
                <c:pt idx="1">
                  <c:v>0</c:v>
                </c:pt>
                <c:pt idx="2">
                  <c:v>37573.483648225083</c:v>
                </c:pt>
                <c:pt idx="3">
                  <c:v>1833.3333333333333</c:v>
                </c:pt>
                <c:pt idx="4">
                  <c:v>33.066666666666663</c:v>
                </c:pt>
                <c:pt idx="5">
                  <c:v>1</c:v>
                </c:pt>
                <c:pt idx="6">
                  <c:v>1</c:v>
                </c:pt>
              </c:numCache>
            </c:numRef>
          </c:val>
          <c:extLst>
            <c:ext xmlns:c16="http://schemas.microsoft.com/office/drawing/2014/chart" uri="{C3380CC4-5D6E-409C-BE32-E72D297353CC}">
              <c16:uniqueId val="{00000005-00B0-40D8-BB1D-E7259B9B87C1}"/>
            </c:ext>
          </c:extLst>
        </c:ser>
        <c:dLbls>
          <c:dLblPos val="outEnd"/>
          <c:showLegendKey val="0"/>
          <c:showVal val="1"/>
          <c:showCatName val="0"/>
          <c:showSerName val="0"/>
          <c:showPercent val="0"/>
          <c:showBubbleSize val="0"/>
        </c:dLbls>
        <c:gapWidth val="219"/>
        <c:overlap val="-27"/>
        <c:axId val="405885280"/>
        <c:axId val="405876424"/>
      </c:barChart>
      <c:catAx>
        <c:axId val="40588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05876424"/>
        <c:crosses val="autoZero"/>
        <c:auto val="1"/>
        <c:lblAlgn val="ctr"/>
        <c:lblOffset val="100"/>
        <c:noMultiLvlLbl val="0"/>
      </c:catAx>
      <c:valAx>
        <c:axId val="405876424"/>
        <c:scaling>
          <c:orientation val="minMax"/>
          <c:max val="4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r>
                  <a:rPr lang="cs-CZ"/>
                  <a:t>ppm </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05885280"/>
        <c:crosses val="autoZero"/>
        <c:crossBetween val="between"/>
      </c:valAx>
      <c:spPr>
        <a:noFill/>
        <a:ln>
          <a:noFill/>
        </a:ln>
        <a:effectLst/>
      </c:spPr>
    </c:plotArea>
    <c:legend>
      <c:legendPos val="b"/>
      <c:layout>
        <c:manualLayout>
          <c:xMode val="edge"/>
          <c:yMode val="edge"/>
          <c:x val="0.53596725716398408"/>
          <c:y val="3.3988111042867267E-2"/>
          <c:w val="0.30174490564927414"/>
          <c:h val="0.31192254380939438"/>
        </c:manualLayout>
      </c:layout>
      <c:overlay val="0"/>
      <c:spPr>
        <a:noFill/>
        <a:ln w="28575">
          <a:solidFill>
            <a:srgbClr val="242424"/>
          </a:solid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0">
          <a:solidFill>
            <a:schemeClr val="tx1">
              <a:lumMod val="5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49818770136651E-2"/>
          <c:y val="0.19080112668675489"/>
          <c:w val="0.92452479238417951"/>
          <c:h val="0.67652626752259937"/>
        </c:manualLayout>
      </c:layout>
      <c:barChart>
        <c:barDir val="col"/>
        <c:grouping val="clustered"/>
        <c:varyColors val="0"/>
        <c:ser>
          <c:idx val="0"/>
          <c:order val="0"/>
          <c:tx>
            <c:strRef>
              <c:f>'graf na PLASTK'!$R$4</c:f>
              <c:strCache>
                <c:ptCount val="1"/>
                <c:pt idx="0">
                  <c:v>vstupní surovina</c:v>
                </c:pt>
              </c:strCache>
            </c:strRef>
          </c:tx>
          <c:spPr>
            <a:solidFill>
              <a:srgbClr val="0070C0"/>
            </a:solidFill>
            <a:ln>
              <a:noFill/>
            </a:ln>
            <a:effectLst/>
          </c:spPr>
          <c:invertIfNegative val="0"/>
          <c:dLbls>
            <c:dLbl>
              <c:idx val="3"/>
              <c:layout>
                <c:manualLayout>
                  <c:x val="-3.3069242306410398E-3"/>
                  <c:y val="-4.89914700835709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7B-44D2-9BA4-B3E4C450EA5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PLASTK'!$R$5:$R$11</c:f>
              <c:numCache>
                <c:formatCode>0</c:formatCode>
                <c:ptCount val="7"/>
                <c:pt idx="0">
                  <c:v>1384</c:v>
                </c:pt>
                <c:pt idx="1">
                  <c:v>2267</c:v>
                </c:pt>
                <c:pt idx="2">
                  <c:v>39200</c:v>
                </c:pt>
                <c:pt idx="3">
                  <c:v>9800</c:v>
                </c:pt>
                <c:pt idx="4">
                  <c:v>285</c:v>
                </c:pt>
                <c:pt idx="5">
                  <c:v>3592</c:v>
                </c:pt>
                <c:pt idx="6">
                  <c:v>2275.6629991384607</c:v>
                </c:pt>
              </c:numCache>
            </c:numRef>
          </c:val>
          <c:extLst>
            <c:ext xmlns:c16="http://schemas.microsoft.com/office/drawing/2014/chart" uri="{C3380CC4-5D6E-409C-BE32-E72D297353CC}">
              <c16:uniqueId val="{00000001-C67B-44D2-9BA4-B3E4C450EA54}"/>
            </c:ext>
          </c:extLst>
        </c:ser>
        <c:ser>
          <c:idx val="1"/>
          <c:order val="1"/>
          <c:tx>
            <c:strRef>
              <c:f>'graf na PLASTK'!$S$4</c:f>
              <c:strCache>
                <c:ptCount val="1"/>
                <c:pt idx="0">
                  <c:v>konvenční</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PLASTK'!$S$5:$S$11</c:f>
              <c:numCache>
                <c:formatCode>0</c:formatCode>
                <c:ptCount val="7"/>
                <c:pt idx="0">
                  <c:v>96.3</c:v>
                </c:pt>
                <c:pt idx="1">
                  <c:v>814.33333333333303</c:v>
                </c:pt>
                <c:pt idx="2">
                  <c:v>4493</c:v>
                </c:pt>
                <c:pt idx="3">
                  <c:v>7399</c:v>
                </c:pt>
                <c:pt idx="4">
                  <c:v>255.97220476729083</c:v>
                </c:pt>
                <c:pt idx="5">
                  <c:v>242.61276297766025</c:v>
                </c:pt>
                <c:pt idx="6">
                  <c:v>293</c:v>
                </c:pt>
              </c:numCache>
            </c:numRef>
          </c:val>
          <c:extLst>
            <c:ext xmlns:c16="http://schemas.microsoft.com/office/drawing/2014/chart" uri="{C3380CC4-5D6E-409C-BE32-E72D297353CC}">
              <c16:uniqueId val="{00000002-C67B-44D2-9BA4-B3E4C450EA54}"/>
            </c:ext>
          </c:extLst>
        </c:ser>
        <c:ser>
          <c:idx val="2"/>
          <c:order val="2"/>
          <c:tx>
            <c:strRef>
              <c:f>'graf na PLASTK'!$T$4</c:f>
              <c:strCache>
                <c:ptCount val="1"/>
                <c:pt idx="0">
                  <c:v>kroková (2h) + B-zeolit/hydro</c:v>
                </c:pt>
              </c:strCache>
            </c:strRef>
          </c:tx>
          <c:spPr>
            <a:solidFill>
              <a:schemeClr val="accent6">
                <a:lumMod val="60000"/>
                <a:lumOff val="40000"/>
              </a:schemeClr>
            </a:solidFill>
            <a:ln>
              <a:noFill/>
            </a:ln>
            <a:effectLst/>
          </c:spPr>
          <c:invertIfNegative val="0"/>
          <c:dLbls>
            <c:dLbl>
              <c:idx val="3"/>
              <c:layout>
                <c:manualLayout>
                  <c:x val="8.818464615042691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7B-44D2-9BA4-B3E4C450EA54}"/>
                </c:ext>
              </c:extLst>
            </c:dLbl>
            <c:dLbl>
              <c:idx val="5"/>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7B-44D2-9BA4-B3E4C450EA5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PLASTK'!$T$5:$T$11</c:f>
              <c:numCache>
                <c:formatCode>0</c:formatCode>
                <c:ptCount val="7"/>
                <c:pt idx="0">
                  <c:v>68.900000000000006</c:v>
                </c:pt>
                <c:pt idx="1">
                  <c:v>59.4</c:v>
                </c:pt>
                <c:pt idx="2">
                  <c:v>11261.29999999993</c:v>
                </c:pt>
                <c:pt idx="3">
                  <c:v>7292</c:v>
                </c:pt>
                <c:pt idx="4">
                  <c:v>11.4</c:v>
                </c:pt>
                <c:pt idx="5">
                  <c:v>1</c:v>
                </c:pt>
                <c:pt idx="6">
                  <c:v>7</c:v>
                </c:pt>
              </c:numCache>
            </c:numRef>
          </c:val>
          <c:extLst>
            <c:ext xmlns:c16="http://schemas.microsoft.com/office/drawing/2014/chart" uri="{C3380CC4-5D6E-409C-BE32-E72D297353CC}">
              <c16:uniqueId val="{00000005-C67B-44D2-9BA4-B3E4C450EA54}"/>
            </c:ext>
          </c:extLst>
        </c:ser>
        <c:dLbls>
          <c:dLblPos val="outEnd"/>
          <c:showLegendKey val="0"/>
          <c:showVal val="1"/>
          <c:showCatName val="0"/>
          <c:showSerName val="0"/>
          <c:showPercent val="0"/>
          <c:showBubbleSize val="0"/>
        </c:dLbls>
        <c:gapWidth val="219"/>
        <c:overlap val="-27"/>
        <c:axId val="413598000"/>
        <c:axId val="413598984"/>
      </c:barChart>
      <c:catAx>
        <c:axId val="413598000"/>
        <c:scaling>
          <c:orientation val="minMax"/>
        </c:scaling>
        <c:delete val="1"/>
        <c:axPos val="b"/>
        <c:numFmt formatCode="General" sourceLinked="1"/>
        <c:majorTickMark val="none"/>
        <c:minorTickMark val="none"/>
        <c:tickLblPos val="nextTo"/>
        <c:crossAx val="413598984"/>
        <c:crosses val="autoZero"/>
        <c:auto val="1"/>
        <c:lblAlgn val="ctr"/>
        <c:lblOffset val="100"/>
        <c:noMultiLvlLbl val="0"/>
      </c:catAx>
      <c:valAx>
        <c:axId val="413598984"/>
        <c:scaling>
          <c:orientation val="minMax"/>
          <c:max val="40000"/>
          <c:min val="1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13598000"/>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86748000222208E-2"/>
          <c:y val="1.7865289164619554E-2"/>
          <c:w val="0.90688786315409387"/>
          <c:h val="0.86088463348400657"/>
        </c:manualLayout>
      </c:layout>
      <c:barChart>
        <c:barDir val="col"/>
        <c:grouping val="clustered"/>
        <c:varyColors val="0"/>
        <c:ser>
          <c:idx val="0"/>
          <c:order val="0"/>
          <c:tx>
            <c:strRef>
              <c:f>'graf na PLASTK'!$R$4</c:f>
              <c:strCache>
                <c:ptCount val="1"/>
                <c:pt idx="0">
                  <c:v>vstupní surovina</c:v>
                </c:pt>
              </c:strCache>
            </c:strRef>
          </c:tx>
          <c:spPr>
            <a:solidFill>
              <a:srgbClr val="0070C0"/>
            </a:solidFill>
            <a:ln>
              <a:noFill/>
            </a:ln>
            <a:effectLst/>
          </c:spPr>
          <c:invertIfNegative val="0"/>
          <c:dLbls>
            <c:dLbl>
              <c:idx val="3"/>
              <c:layout>
                <c:manualLayout>
                  <c:x val="-3.3069242306410398E-3"/>
                  <c:y val="-4.899147008357095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ACF-46BB-944F-7956BC0D9BB4}"/>
                </c:ext>
              </c:extLst>
            </c:dLbl>
            <c:dLbl>
              <c:idx val="4"/>
              <c:layout>
                <c:manualLayout>
                  <c:x val="-4.4092323075213867E-3"/>
                  <c:y val="2.53256136077114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FA2-4F9E-B2F9-7A0147169FF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PLASTK'!$R$5:$R$11</c:f>
              <c:numCache>
                <c:formatCode>0</c:formatCode>
                <c:ptCount val="7"/>
                <c:pt idx="0">
                  <c:v>1384</c:v>
                </c:pt>
                <c:pt idx="1">
                  <c:v>2267</c:v>
                </c:pt>
                <c:pt idx="2">
                  <c:v>39200</c:v>
                </c:pt>
                <c:pt idx="3">
                  <c:v>9800</c:v>
                </c:pt>
                <c:pt idx="4">
                  <c:v>285</c:v>
                </c:pt>
                <c:pt idx="5">
                  <c:v>3592</c:v>
                </c:pt>
                <c:pt idx="6">
                  <c:v>2275.6629991384607</c:v>
                </c:pt>
              </c:numCache>
            </c:numRef>
          </c:val>
          <c:extLst>
            <c:ext xmlns:c16="http://schemas.microsoft.com/office/drawing/2014/chart" uri="{C3380CC4-5D6E-409C-BE32-E72D297353CC}">
              <c16:uniqueId val="{00000000-BACF-46BB-944F-7956BC0D9BB4}"/>
            </c:ext>
          </c:extLst>
        </c:ser>
        <c:ser>
          <c:idx val="1"/>
          <c:order val="1"/>
          <c:tx>
            <c:strRef>
              <c:f>'graf na PLASTK'!$S$4</c:f>
              <c:strCache>
                <c:ptCount val="1"/>
                <c:pt idx="0">
                  <c:v>konvenční</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PLASTK'!$S$5:$S$11</c:f>
              <c:numCache>
                <c:formatCode>0</c:formatCode>
                <c:ptCount val="7"/>
                <c:pt idx="0">
                  <c:v>96.3</c:v>
                </c:pt>
                <c:pt idx="1">
                  <c:v>814.33333333333303</c:v>
                </c:pt>
                <c:pt idx="2">
                  <c:v>4493</c:v>
                </c:pt>
                <c:pt idx="3">
                  <c:v>7399</c:v>
                </c:pt>
                <c:pt idx="4">
                  <c:v>255.97220476729083</c:v>
                </c:pt>
                <c:pt idx="5">
                  <c:v>242.61276297766025</c:v>
                </c:pt>
                <c:pt idx="6">
                  <c:v>293</c:v>
                </c:pt>
              </c:numCache>
            </c:numRef>
          </c:val>
          <c:extLst>
            <c:ext xmlns:c16="http://schemas.microsoft.com/office/drawing/2014/chart" uri="{C3380CC4-5D6E-409C-BE32-E72D297353CC}">
              <c16:uniqueId val="{00000001-BACF-46BB-944F-7956BC0D9BB4}"/>
            </c:ext>
          </c:extLst>
        </c:ser>
        <c:ser>
          <c:idx val="2"/>
          <c:order val="2"/>
          <c:tx>
            <c:strRef>
              <c:f>'graf na PLASTK'!$T$4</c:f>
              <c:strCache>
                <c:ptCount val="1"/>
                <c:pt idx="0">
                  <c:v>kroková (2h) + B-zeolit/hydro</c:v>
                </c:pt>
              </c:strCache>
            </c:strRef>
          </c:tx>
          <c:spPr>
            <a:solidFill>
              <a:schemeClr val="accent6">
                <a:lumMod val="60000"/>
                <a:lumOff val="40000"/>
              </a:schemeClr>
            </a:solidFill>
            <a:ln>
              <a:noFill/>
            </a:ln>
            <a:effectLst/>
          </c:spPr>
          <c:invertIfNegative val="0"/>
          <c:dLbls>
            <c:dLbl>
              <c:idx val="3"/>
              <c:layout>
                <c:manualLayout>
                  <c:x val="1.5432313076324852E-2"/>
                  <c:y val="-2.02604908861691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ACF-46BB-944F-7956BC0D9BB4}"/>
                </c:ext>
              </c:extLst>
            </c:dLbl>
            <c:dLbl>
              <c:idx val="5"/>
              <c:layout>
                <c:manualLayout>
                  <c:x val="7.7161565381622648E-3"/>
                  <c:y val="-2.5325613607713286E-3"/>
                </c:manualLayout>
              </c:layout>
              <c:tx>
                <c:rich>
                  <a:bodyPr/>
                  <a:lstStyle/>
                  <a:p>
                    <a:r>
                      <a:rPr lang="en-US" smtClean="0"/>
                      <a:t>n.d.</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ACF-46BB-944F-7956BC0D9BB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na PLASTK'!$Q$5:$Q$11</c:f>
              <c:strCache>
                <c:ptCount val="7"/>
                <c:pt idx="0">
                  <c:v>Cl</c:v>
                </c:pt>
                <c:pt idx="1">
                  <c:v>Br</c:v>
                </c:pt>
                <c:pt idx="2">
                  <c:v>O (dopočet)</c:v>
                </c:pt>
                <c:pt idx="3">
                  <c:v>N</c:v>
                </c:pt>
                <c:pt idx="4">
                  <c:v>S</c:v>
                </c:pt>
                <c:pt idx="5">
                  <c:v>P</c:v>
                </c:pt>
                <c:pt idx="6">
                  <c:v>suma kovy</c:v>
                </c:pt>
              </c:strCache>
            </c:strRef>
          </c:cat>
          <c:val>
            <c:numRef>
              <c:f>'graf na PLASTK'!$T$5:$T$11</c:f>
              <c:numCache>
                <c:formatCode>0</c:formatCode>
                <c:ptCount val="7"/>
                <c:pt idx="0">
                  <c:v>68.900000000000006</c:v>
                </c:pt>
                <c:pt idx="1">
                  <c:v>59.4</c:v>
                </c:pt>
                <c:pt idx="2">
                  <c:v>11261.29999999993</c:v>
                </c:pt>
                <c:pt idx="3">
                  <c:v>7292</c:v>
                </c:pt>
                <c:pt idx="4">
                  <c:v>11.4</c:v>
                </c:pt>
                <c:pt idx="5">
                  <c:v>1</c:v>
                </c:pt>
                <c:pt idx="6">
                  <c:v>7</c:v>
                </c:pt>
              </c:numCache>
            </c:numRef>
          </c:val>
          <c:extLst>
            <c:ext xmlns:c16="http://schemas.microsoft.com/office/drawing/2014/chart" uri="{C3380CC4-5D6E-409C-BE32-E72D297353CC}">
              <c16:uniqueId val="{00000002-BACF-46BB-944F-7956BC0D9BB4}"/>
            </c:ext>
          </c:extLst>
        </c:ser>
        <c:dLbls>
          <c:dLblPos val="outEnd"/>
          <c:showLegendKey val="0"/>
          <c:showVal val="1"/>
          <c:showCatName val="0"/>
          <c:showSerName val="0"/>
          <c:showPercent val="0"/>
          <c:showBubbleSize val="0"/>
        </c:dLbls>
        <c:gapWidth val="219"/>
        <c:overlap val="-27"/>
        <c:axId val="413598000"/>
        <c:axId val="413598984"/>
      </c:barChart>
      <c:catAx>
        <c:axId val="41359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13598984"/>
        <c:crosses val="autoZero"/>
        <c:auto val="1"/>
        <c:lblAlgn val="ctr"/>
        <c:lblOffset val="100"/>
        <c:noMultiLvlLbl val="0"/>
      </c:catAx>
      <c:valAx>
        <c:axId val="413598984"/>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r>
                  <a:rPr lang="cs-CZ"/>
                  <a:t>ppm</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413598000"/>
        <c:crosses val="autoZero"/>
        <c:crossBetween val="between"/>
      </c:valAx>
      <c:spPr>
        <a:noFill/>
        <a:ln>
          <a:noFill/>
        </a:ln>
        <a:effectLst/>
      </c:spPr>
    </c:plotArea>
    <c:legend>
      <c:legendPos val="b"/>
      <c:layout>
        <c:manualLayout>
          <c:xMode val="edge"/>
          <c:yMode val="edge"/>
          <c:x val="0.70923664731696479"/>
          <c:y val="8.5069601845495835E-2"/>
          <c:w val="0.27312642345294968"/>
          <c:h val="0.34378944020630875"/>
        </c:manualLayout>
      </c:layout>
      <c:overlay val="0"/>
      <c:spPr>
        <a:noFill/>
        <a:ln w="28575">
          <a:solidFill>
            <a:srgbClr val="242424"/>
          </a:solid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422328944932822"/>
          <c:y val="0.22535370108665279"/>
          <c:w val="0.68270876321147789"/>
          <c:h val="0.59999341301588061"/>
        </c:manualLayout>
      </c:layout>
      <c:pieChart>
        <c:varyColors val="1"/>
        <c:ser>
          <c:idx val="0"/>
          <c:order val="0"/>
          <c:tx>
            <c:strRef>
              <c:f>List1!$B$1</c:f>
              <c:strCache>
                <c:ptCount val="1"/>
                <c:pt idx="0">
                  <c:v>Prodej</c:v>
                </c:pt>
              </c:strCache>
            </c:strRef>
          </c:tx>
          <c:spPr>
            <a:solidFill>
              <a:srgbClr val="6A7072"/>
            </a:solidFill>
          </c:spPr>
          <c:dPt>
            <c:idx val="0"/>
            <c:bubble3D val="0"/>
            <c:spPr>
              <a:solidFill>
                <a:srgbClr val="92D050"/>
              </a:solidFill>
              <a:ln>
                <a:solidFill>
                  <a:srgbClr val="92D05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424-4B82-938E-E3444E0798C9}"/>
              </c:ext>
            </c:extLst>
          </c:dPt>
          <c:dPt>
            <c:idx val="1"/>
            <c:bubble3D val="0"/>
            <c:spPr>
              <a:solidFill>
                <a:srgbClr val="6A7072"/>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424-4B82-938E-E3444E0798C9}"/>
              </c:ext>
            </c:extLst>
          </c:dPt>
          <c:cat>
            <c:strRef>
              <c:f>List1!$A$2:$A$3</c:f>
              <c:strCache>
                <c:ptCount val="2"/>
                <c:pt idx="0">
                  <c:v>1. čtvrt.</c:v>
                </c:pt>
                <c:pt idx="1">
                  <c:v>2. čtvrt.</c:v>
                </c:pt>
              </c:strCache>
            </c:strRef>
          </c:cat>
          <c:val>
            <c:numRef>
              <c:f>List1!$B$2:$B$3</c:f>
              <c:numCache>
                <c:formatCode>General</c:formatCode>
                <c:ptCount val="2"/>
                <c:pt idx="0">
                  <c:v>98.9</c:v>
                </c:pt>
                <c:pt idx="1">
                  <c:v>1.1000000000000001</c:v>
                </c:pt>
              </c:numCache>
            </c:numRef>
          </c:val>
          <c:extLst>
            <c:ext xmlns:c16="http://schemas.microsoft.com/office/drawing/2014/chart" uri="{C3380CC4-5D6E-409C-BE32-E72D297353CC}">
              <c16:uniqueId val="{00000004-E424-4B82-938E-E3444E0798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443631298503172"/>
          <c:y val="0.16737181274328072"/>
          <c:w val="0.66304804439629439"/>
          <c:h val="0.6382281395848719"/>
        </c:manualLayout>
      </c:layout>
      <c:pieChart>
        <c:varyColors val="1"/>
        <c:ser>
          <c:idx val="0"/>
          <c:order val="0"/>
          <c:tx>
            <c:strRef>
              <c:f>List1!$B$1</c:f>
              <c:strCache>
                <c:ptCount val="1"/>
                <c:pt idx="0">
                  <c:v>Prodej</c:v>
                </c:pt>
              </c:strCache>
            </c:strRef>
          </c:tx>
          <c:spPr>
            <a:solidFill>
              <a:schemeClr val="accent1"/>
            </a:solidFill>
            <a:ln>
              <a:noFill/>
            </a:ln>
            <a:effectLst/>
          </c:spPr>
          <c:dPt>
            <c:idx val="0"/>
            <c:bubble3D val="0"/>
            <c:spPr>
              <a:solidFill>
                <a:schemeClr val="accent1"/>
              </a:solidFill>
              <a:ln>
                <a:solidFill>
                  <a:schemeClr val="accent1"/>
                </a:solidFill>
              </a:ln>
              <a:effectLst/>
            </c:spPr>
            <c:extLst>
              <c:ext xmlns:c16="http://schemas.microsoft.com/office/drawing/2014/chart" uri="{C3380CC4-5D6E-409C-BE32-E72D297353CC}">
                <c16:uniqueId val="{00000001-65D5-4648-91AA-85721C16BBDF}"/>
              </c:ext>
            </c:extLst>
          </c:dPt>
          <c:dPt>
            <c:idx val="1"/>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3-65D5-4648-91AA-85721C16BBDF}"/>
              </c:ext>
            </c:extLst>
          </c:dPt>
          <c:cat>
            <c:strRef>
              <c:f>List1!$A$2:$A$3</c:f>
              <c:strCache>
                <c:ptCount val="2"/>
                <c:pt idx="0">
                  <c:v>1. čtvrt.</c:v>
                </c:pt>
                <c:pt idx="1">
                  <c:v>2. čtvrt.</c:v>
                </c:pt>
              </c:strCache>
            </c:strRef>
          </c:cat>
          <c:val>
            <c:numRef>
              <c:f>List1!$B$2:$B$3</c:f>
              <c:numCache>
                <c:formatCode>General</c:formatCode>
                <c:ptCount val="2"/>
                <c:pt idx="0">
                  <c:v>37.9</c:v>
                </c:pt>
                <c:pt idx="1">
                  <c:v>62.1</c:v>
                </c:pt>
              </c:numCache>
            </c:numRef>
          </c:val>
          <c:extLst>
            <c:ext xmlns:c16="http://schemas.microsoft.com/office/drawing/2014/chart" uri="{C3380CC4-5D6E-409C-BE32-E72D297353CC}">
              <c16:uniqueId val="{00000004-65D5-4648-91AA-85721C16BB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List1!$B$1</c:f>
              <c:strCache>
                <c:ptCount val="1"/>
                <c:pt idx="0">
                  <c:v>Prodej</c:v>
                </c:pt>
              </c:strCache>
            </c:strRef>
          </c:tx>
          <c:spPr>
            <a:solidFill>
              <a:srgbClr val="E2231A"/>
            </a:solidFill>
          </c:spPr>
          <c:dPt>
            <c:idx val="0"/>
            <c:bubble3D val="0"/>
            <c:spPr>
              <a:solidFill>
                <a:srgbClr val="92D050"/>
              </a:solidFill>
              <a:ln>
                <a:solidFill>
                  <a:srgbClr val="92D05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822-431D-8143-B7004048F19B}"/>
              </c:ext>
            </c:extLst>
          </c:dPt>
          <c:dPt>
            <c:idx val="1"/>
            <c:bubble3D val="0"/>
            <c:spPr>
              <a:solidFill>
                <a:srgbClr val="6A707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822-431D-8143-B7004048F19B}"/>
              </c:ext>
            </c:extLst>
          </c:dPt>
          <c:cat>
            <c:strRef>
              <c:f>List1!$A$2:$A$3</c:f>
              <c:strCache>
                <c:ptCount val="2"/>
                <c:pt idx="0">
                  <c:v>1. čtvrt.</c:v>
                </c:pt>
                <c:pt idx="1">
                  <c:v>2. čtvrt.</c:v>
                </c:pt>
              </c:strCache>
            </c:strRef>
          </c:cat>
          <c:val>
            <c:numRef>
              <c:f>List1!$B$2:$B$3</c:f>
              <c:numCache>
                <c:formatCode>General</c:formatCode>
                <c:ptCount val="2"/>
                <c:pt idx="0">
                  <c:v>99.7</c:v>
                </c:pt>
                <c:pt idx="1">
                  <c:v>0.3</c:v>
                </c:pt>
              </c:numCache>
            </c:numRef>
          </c:val>
          <c:extLst>
            <c:ext xmlns:c16="http://schemas.microsoft.com/office/drawing/2014/chart" uri="{C3380CC4-5D6E-409C-BE32-E72D297353CC}">
              <c16:uniqueId val="{00000004-0822-431D-8143-B7004048F1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443631298503172"/>
          <c:y val="0.16737181274328072"/>
          <c:w val="0.66304804439629439"/>
          <c:h val="0.6382281395848719"/>
        </c:manualLayout>
      </c:layout>
      <c:pieChart>
        <c:varyColors val="1"/>
        <c:ser>
          <c:idx val="0"/>
          <c:order val="0"/>
          <c:tx>
            <c:strRef>
              <c:f>List1!$B$1</c:f>
              <c:strCache>
                <c:ptCount val="1"/>
                <c:pt idx="0">
                  <c:v>Prodej</c:v>
                </c:pt>
              </c:strCache>
            </c:strRef>
          </c:tx>
          <c:spPr>
            <a:solidFill>
              <a:schemeClr val="accent1"/>
            </a:solidFill>
            <a:ln>
              <a:noFill/>
            </a:ln>
            <a:effectLst/>
          </c:spPr>
          <c:dPt>
            <c:idx val="0"/>
            <c:bubble3D val="0"/>
            <c:spPr>
              <a:solidFill>
                <a:schemeClr val="accent1"/>
              </a:solidFill>
              <a:ln>
                <a:solidFill>
                  <a:schemeClr val="accent1"/>
                </a:solidFill>
              </a:ln>
              <a:effectLst/>
            </c:spPr>
            <c:extLst>
              <c:ext xmlns:c16="http://schemas.microsoft.com/office/drawing/2014/chart" uri="{C3380CC4-5D6E-409C-BE32-E72D297353CC}">
                <c16:uniqueId val="{00000001-46AF-41DA-B23B-EB614EEA34AE}"/>
              </c:ext>
            </c:extLst>
          </c:dPt>
          <c:dPt>
            <c:idx val="1"/>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3-46AF-41DA-B23B-EB614EEA34AE}"/>
              </c:ext>
            </c:extLst>
          </c:dPt>
          <c:cat>
            <c:strRef>
              <c:f>List1!$A$2:$A$3</c:f>
              <c:strCache>
                <c:ptCount val="2"/>
                <c:pt idx="0">
                  <c:v>1. čtvrt.</c:v>
                </c:pt>
                <c:pt idx="1">
                  <c:v>2. čtvrt.</c:v>
                </c:pt>
              </c:strCache>
            </c:strRef>
          </c:cat>
          <c:val>
            <c:numRef>
              <c:f>List1!$B$2:$B$3</c:f>
              <c:numCache>
                <c:formatCode>General</c:formatCode>
                <c:ptCount val="2"/>
                <c:pt idx="0">
                  <c:v>62.1</c:v>
                </c:pt>
                <c:pt idx="1">
                  <c:v>37.9</c:v>
                </c:pt>
              </c:numCache>
            </c:numRef>
          </c:val>
          <c:extLst>
            <c:ext xmlns:c16="http://schemas.microsoft.com/office/drawing/2014/chart" uri="{C3380CC4-5D6E-409C-BE32-E72D297353CC}">
              <c16:uniqueId val="{00000004-46AF-41DA-B23B-EB614EEA3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4045958343107"/>
          <c:y val="5.5814957935623882E-2"/>
          <c:w val="0.62353776418842088"/>
          <c:h val="0.89584322642032366"/>
        </c:manualLayout>
      </c:layout>
      <c:barChart>
        <c:barDir val="col"/>
        <c:grouping val="clustered"/>
        <c:varyColors val="0"/>
        <c:ser>
          <c:idx val="7"/>
          <c:order val="0"/>
          <c:tx>
            <c:v>5P</c:v>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2236-4054-B224-EA18C6B247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'vliv PET,CaCO3,MPW'!$N$5</c:f>
                <c:numCache>
                  <c:formatCode>General</c:formatCode>
                  <c:ptCount val="1"/>
                  <c:pt idx="0">
                    <c:v>12.397714843201337</c:v>
                  </c:pt>
                </c:numCache>
                <c:extLst/>
              </c:numRef>
            </c:plus>
            <c:minus>
              <c:numRef>
                <c:f>'vliv PET,CaCO3,MPW'!$N$5</c:f>
                <c:numCache>
                  <c:formatCode>General</c:formatCode>
                  <c:ptCount val="1"/>
                  <c:pt idx="0">
                    <c:v>12.397714843201337</c:v>
                  </c:pt>
                </c:numCache>
                <c:extLst/>
              </c:numRef>
            </c:minus>
            <c:spPr>
              <a:noFill/>
              <a:ln w="9525" cap="flat" cmpd="sng" algn="ctr">
                <a:solidFill>
                  <a:srgbClr val="242424"/>
                </a:solidFill>
                <a:round/>
              </a:ln>
              <a:effectLst/>
            </c:spPr>
          </c:errBars>
          <c:cat>
            <c:strLit>
              <c:ptCount val="1"/>
              <c:pt idx="0">
                <c:v>1,0</c:v>
              </c:pt>
              <c:extLst>
                <c:ext xmlns:c15="http://schemas.microsoft.com/office/drawing/2012/chart" uri="{02D57815-91ED-43cb-92C2-25804820EDAC}">
                  <c15:autoCat val="1"/>
                </c:ext>
              </c:extLst>
            </c:strLit>
          </c:cat>
          <c:val>
            <c:numRef>
              <c:f>'vliv PET,CaCO3,MPW'!$M$5</c:f>
              <c:numCache>
                <c:formatCode>0</c:formatCode>
                <c:ptCount val="1"/>
                <c:pt idx="0">
                  <c:v>85.466666666666654</c:v>
                </c:pt>
              </c:numCache>
              <c:extLst/>
            </c:numRef>
          </c:val>
          <c:extLst>
            <c:ext xmlns:c16="http://schemas.microsoft.com/office/drawing/2014/chart" uri="{C3380CC4-5D6E-409C-BE32-E72D297353CC}">
              <c16:uniqueId val="{00000002-2236-4054-B224-EA18C6B247BA}"/>
            </c:ext>
          </c:extLst>
        </c:ser>
        <c:ser>
          <c:idx val="8"/>
          <c:order val="1"/>
          <c:tx>
            <c:v>5P + CaCO3</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'vliv PET,CaCO3,MPW'!$N$17</c:f>
                <c:numCache>
                  <c:formatCode>General</c:formatCode>
                  <c:ptCount val="1"/>
                  <c:pt idx="0">
                    <c:v>25.895237657402021</c:v>
                  </c:pt>
                </c:numCache>
                <c:extLst/>
              </c:numRef>
            </c:plus>
            <c:minus>
              <c:numRef>
                <c:f>'vliv PET,CaCO3,MPW'!$N$17</c:f>
                <c:numCache>
                  <c:formatCode>General</c:formatCode>
                  <c:ptCount val="1"/>
                  <c:pt idx="0">
                    <c:v>25.895237657402021</c:v>
                  </c:pt>
                </c:numCache>
                <c:extLst/>
              </c:numRef>
            </c:minus>
            <c:spPr>
              <a:noFill/>
              <a:ln w="9525" cap="flat" cmpd="sng" algn="ctr">
                <a:solidFill>
                  <a:srgbClr val="242424"/>
                </a:solidFill>
                <a:round/>
              </a:ln>
              <a:effectLst/>
            </c:spPr>
          </c:errBars>
          <c:cat>
            <c:strLit>
              <c:ptCount val="1"/>
              <c:pt idx="0">
                <c:v>1,0</c:v>
              </c:pt>
              <c:extLst>
                <c:ext xmlns:c15="http://schemas.microsoft.com/office/drawing/2012/chart" uri="{02D57815-91ED-43cb-92C2-25804820EDAC}">
                  <c15:autoCat val="1"/>
                </c:ext>
              </c:extLst>
            </c:strLit>
          </c:cat>
          <c:val>
            <c:numRef>
              <c:f>'vliv PET,CaCO3,MPW'!$M$17</c:f>
              <c:numCache>
                <c:formatCode>0</c:formatCode>
                <c:ptCount val="1"/>
                <c:pt idx="0">
                  <c:v>77.466666666666697</c:v>
                </c:pt>
              </c:numCache>
              <c:extLst/>
            </c:numRef>
          </c:val>
          <c:extLst>
            <c:ext xmlns:c16="http://schemas.microsoft.com/office/drawing/2014/chart" uri="{C3380CC4-5D6E-409C-BE32-E72D297353CC}">
              <c16:uniqueId val="{00000003-2236-4054-B224-EA18C6B247BA}"/>
            </c:ext>
          </c:extLst>
        </c:ser>
        <c:ser>
          <c:idx val="9"/>
          <c:order val="2"/>
          <c:tx>
            <c:v>5P + celulóza</c:v>
          </c:tx>
          <c:spPr>
            <a:solidFill>
              <a:schemeClr val="accent4">
                <a:lumMod val="60000"/>
                <a:lumOff val="40000"/>
              </a:schemeClr>
            </a:solidFill>
            <a:ln>
              <a:noFill/>
            </a:ln>
            <a:effectLst/>
          </c:spPr>
          <c:invertIfNegative val="0"/>
          <c:dLbls>
            <c:dLbl>
              <c:idx val="0"/>
              <c:layout>
                <c:manualLayout>
                  <c:x val="0"/>
                  <c:y val="-1.8682855728928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36-4054-B224-EA18C6B247B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errBars>
            <c:errBarType val="both"/>
            <c:errValType val="cust"/>
            <c:noEndCap val="0"/>
            <c:plus>
              <c:numRef>
                <c:f>'vliv PET,CaCO3,MPW'!$N$23</c:f>
                <c:numCache>
                  <c:formatCode>General</c:formatCode>
                  <c:ptCount val="1"/>
                  <c:pt idx="0">
                    <c:v>1219.4135202355819</c:v>
                  </c:pt>
                </c:numCache>
                <c:extLst/>
              </c:numRef>
            </c:plus>
            <c:minus>
              <c:numRef>
                <c:f>'vliv PET,CaCO3,MPW'!$N$23</c:f>
                <c:numCache>
                  <c:formatCode>General</c:formatCode>
                  <c:ptCount val="1"/>
                  <c:pt idx="0">
                    <c:v>1219.4135202355819</c:v>
                  </c:pt>
                </c:numCache>
                <c:extLst/>
              </c:numRef>
            </c:minus>
            <c:spPr>
              <a:noFill/>
              <a:ln w="9525" cap="flat" cmpd="sng" algn="ctr">
                <a:solidFill>
                  <a:srgbClr val="242424"/>
                </a:solidFill>
                <a:round/>
              </a:ln>
              <a:effectLst/>
            </c:spPr>
          </c:errBars>
          <c:cat>
            <c:strLit>
              <c:ptCount val="1"/>
              <c:pt idx="0">
                <c:v>1,0</c:v>
              </c:pt>
              <c:extLst>
                <c:ext xmlns:c15="http://schemas.microsoft.com/office/drawing/2012/chart" uri="{02D57815-91ED-43cb-92C2-25804820EDAC}">
                  <c15:autoCat val="1"/>
                </c:ext>
              </c:extLst>
            </c:strLit>
          </c:cat>
          <c:val>
            <c:numRef>
              <c:f>'vliv PET,CaCO3,MPW'!$M$23</c:f>
              <c:numCache>
                <c:formatCode>0</c:formatCode>
                <c:ptCount val="1"/>
                <c:pt idx="0">
                  <c:v>2973.6666666666665</c:v>
                </c:pt>
              </c:numCache>
              <c:extLst/>
            </c:numRef>
          </c:val>
          <c:extLst>
            <c:ext xmlns:c16="http://schemas.microsoft.com/office/drawing/2014/chart" uri="{C3380CC4-5D6E-409C-BE32-E72D297353CC}">
              <c16:uniqueId val="{00000004-2236-4054-B224-EA18C6B247BA}"/>
            </c:ext>
          </c:extLst>
        </c:ser>
        <c:ser>
          <c:idx val="10"/>
          <c:order val="3"/>
          <c:tx>
            <c:v>5P + PET</c:v>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'vliv PET,CaCO3,MPW'!$N$20</c:f>
                <c:numCache>
                  <c:formatCode>General</c:formatCode>
                  <c:ptCount val="1"/>
                  <c:pt idx="0">
                    <c:v>943.72047415181794</c:v>
                  </c:pt>
                </c:numCache>
                <c:extLst/>
              </c:numRef>
            </c:plus>
            <c:minus>
              <c:numRef>
                <c:f>'vliv PET,CaCO3,MPW'!$N$20</c:f>
                <c:numCache>
                  <c:formatCode>General</c:formatCode>
                  <c:ptCount val="1"/>
                  <c:pt idx="0">
                    <c:v>943.72047415181794</c:v>
                  </c:pt>
                </c:numCache>
                <c:extLst/>
              </c:numRef>
            </c:minus>
            <c:spPr>
              <a:noFill/>
              <a:ln w="9525" cap="flat" cmpd="sng" algn="ctr">
                <a:solidFill>
                  <a:srgbClr val="242424"/>
                </a:solidFill>
                <a:round/>
              </a:ln>
              <a:effectLst/>
            </c:spPr>
          </c:errBars>
          <c:cat>
            <c:strLit>
              <c:ptCount val="1"/>
              <c:pt idx="0">
                <c:v>1,0</c:v>
              </c:pt>
              <c:extLst>
                <c:ext xmlns:c15="http://schemas.microsoft.com/office/drawing/2012/chart" uri="{02D57815-91ED-43cb-92C2-25804820EDAC}">
                  <c15:autoCat val="1"/>
                </c:ext>
              </c:extLst>
            </c:strLit>
          </c:cat>
          <c:val>
            <c:numRef>
              <c:f>'vliv PET,CaCO3,MPW'!$M$20</c:f>
              <c:numCache>
                <c:formatCode>0</c:formatCode>
                <c:ptCount val="1"/>
                <c:pt idx="0">
                  <c:v>3590.6666666666665</c:v>
                </c:pt>
              </c:numCache>
              <c:extLst/>
            </c:numRef>
          </c:val>
          <c:extLst>
            <c:ext xmlns:c16="http://schemas.microsoft.com/office/drawing/2014/chart" uri="{C3380CC4-5D6E-409C-BE32-E72D297353CC}">
              <c16:uniqueId val="{00000005-2236-4054-B224-EA18C6B247BA}"/>
            </c:ext>
          </c:extLst>
        </c:ser>
        <c:dLbls>
          <c:dLblPos val="outEnd"/>
          <c:showLegendKey val="0"/>
          <c:showVal val="1"/>
          <c:showCatName val="0"/>
          <c:showSerName val="0"/>
          <c:showPercent val="0"/>
          <c:showBubbleSize val="0"/>
        </c:dLbls>
        <c:gapWidth val="219"/>
        <c:overlap val="-27"/>
        <c:axId val="387746296"/>
        <c:axId val="387748264"/>
      </c:barChart>
      <c:catAx>
        <c:axId val="387746296"/>
        <c:scaling>
          <c:orientation val="minMax"/>
        </c:scaling>
        <c:delete val="1"/>
        <c:axPos val="b"/>
        <c:numFmt formatCode="General" sourceLinked="0"/>
        <c:majorTickMark val="none"/>
        <c:minorTickMark val="none"/>
        <c:tickLblPos val="nextTo"/>
        <c:crossAx val="387748264"/>
        <c:crosses val="autoZero"/>
        <c:auto val="1"/>
        <c:lblAlgn val="ctr"/>
        <c:lblOffset val="100"/>
        <c:noMultiLvlLbl val="0"/>
      </c:catAx>
      <c:valAx>
        <c:axId val="387748264"/>
        <c:scaling>
          <c:orientation val="minMax"/>
          <c:max val="4550"/>
          <c:min val="0"/>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cs-CZ"/>
                  <a:t>Cl (mg)</a:t>
                </a:r>
              </a:p>
            </c:rich>
          </c:tx>
          <c:layout>
            <c:manualLayout>
              <c:xMode val="edge"/>
              <c:yMode val="edge"/>
              <c:x val="2.2055137844611529E-2"/>
              <c:y val="0.3949507488034583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87746296"/>
        <c:crosses val="autoZero"/>
        <c:crossBetween val="between"/>
        <c:majorUnit val="1000"/>
      </c:valAx>
      <c:spPr>
        <a:noFill/>
        <a:ln>
          <a:noFill/>
        </a:ln>
        <a:effectLst/>
      </c:spPr>
    </c:plotArea>
    <c:legend>
      <c:legendPos val="r"/>
      <c:layout>
        <c:manualLayout>
          <c:xMode val="edge"/>
          <c:yMode val="edge"/>
          <c:x val="0.78567860797696931"/>
          <c:y val="0.32291477263700125"/>
          <c:w val="0.20400116149996017"/>
          <c:h val="0.4438481622248545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47077022306163"/>
          <c:y val="3.1133358254834508E-2"/>
          <c:w val="0.34662795954770459"/>
          <c:h val="0.86736407949006356"/>
        </c:manualLayout>
      </c:layout>
      <c:barChart>
        <c:barDir val="col"/>
        <c:grouping val="clustered"/>
        <c:varyColors val="0"/>
        <c:ser>
          <c:idx val="5"/>
          <c:order val="0"/>
          <c:tx>
            <c:strRef>
              <c:f>'Distr.Cl MPW (1)'!$L$9</c:f>
              <c:strCache>
                <c:ptCount val="1"/>
                <c:pt idx="0">
                  <c:v>stepwise/hydrotalcite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9193079626955049E-2"/>
                  <c:y val="-1.6314276076959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1436167586317554E-2"/>
                      <c:h val="6.5578226189518932E-2"/>
                    </c:manualLayout>
                  </c15:layout>
                </c:ext>
                <c:ext xmlns:c16="http://schemas.microsoft.com/office/drawing/2014/chart" uri="{C3380CC4-5D6E-409C-BE32-E72D297353CC}">
                  <c16:uniqueId val="{00000000-0299-4925-B680-EDD616D3E35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(1)'!$N$9</c:f>
                <c:numCache>
                  <c:formatCode>General</c:formatCode>
                  <c:ptCount val="1"/>
                  <c:pt idx="0">
                    <c:v>5.4</c:v>
                  </c:pt>
                </c:numCache>
              </c:numRef>
            </c:plus>
            <c:minus>
              <c:numRef>
                <c:f>'Distr.Cl MPW (1)'!$N$9</c:f>
                <c:numCache>
                  <c:formatCode>General</c:formatCode>
                  <c:ptCount val="1"/>
                  <c:pt idx="0">
                    <c:v>5.4</c:v>
                  </c:pt>
                </c:numCache>
              </c:numRef>
            </c:minus>
            <c:spPr>
              <a:noFill/>
              <a:ln w="9525" cap="flat" cmpd="sng" algn="ctr">
                <a:solidFill>
                  <a:srgbClr val="000000"/>
                </a:solidFill>
                <a:round/>
              </a:ln>
              <a:effectLst/>
            </c:spPr>
          </c:errBars>
          <c:val>
            <c:numRef>
              <c:f>'Distr.Cl MPW (1)'!$M$9</c:f>
              <c:numCache>
                <c:formatCode>General</c:formatCode>
                <c:ptCount val="1"/>
                <c:pt idx="0">
                  <c:v>37.700000000000003</c:v>
                </c:pt>
              </c:numCache>
            </c:numRef>
          </c:val>
          <c:extLst>
            <c:ext xmlns:c16="http://schemas.microsoft.com/office/drawing/2014/chart" uri="{C3380CC4-5D6E-409C-BE32-E72D297353CC}">
              <c16:uniqueId val="{0000000B-6B0F-4D8F-AB6F-3A90A9AD6640}"/>
            </c:ext>
          </c:extLst>
        </c:ser>
        <c:ser>
          <c:idx val="6"/>
          <c:order val="1"/>
          <c:tx>
            <c:strRef>
              <c:f>'Distr.Cl MPW (1)'!$L$10</c:f>
              <c:strCache>
                <c:ptCount val="1"/>
                <c:pt idx="0">
                  <c:v>stepwise/β-zeolite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smtClean="0"/>
                      <a:t>45,3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0F-4D8F-AB6F-3A90A9AD664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'Distr.Cl MPW (1)'!$M$10</c:f>
              <c:numCache>
                <c:formatCode>General</c:formatCode>
                <c:ptCount val="1"/>
                <c:pt idx="0">
                  <c:v>42.6</c:v>
                </c:pt>
              </c:numCache>
            </c:numRef>
          </c:val>
          <c:extLst>
            <c:ext xmlns:c16="http://schemas.microsoft.com/office/drawing/2014/chart" uri="{C3380CC4-5D6E-409C-BE32-E72D297353CC}">
              <c16:uniqueId val="{0000000D-6B0F-4D8F-AB6F-3A90A9AD6640}"/>
            </c:ext>
          </c:extLst>
        </c:ser>
        <c:ser>
          <c:idx val="7"/>
          <c:order val="2"/>
          <c:tx>
            <c:strRef>
              <c:f>'Distr.Cl MPW (1)'!$L$11</c:f>
              <c:strCache>
                <c:ptCount val="1"/>
                <c:pt idx="0">
                  <c:v>stepwise/hydrotalcite + β-zeolite </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'Distr.Cl MPW (1)'!$N$11</c:f>
                <c:numCache>
                  <c:formatCode>General</c:formatCode>
                  <c:ptCount val="1"/>
                  <c:pt idx="0">
                    <c:v>1.2</c:v>
                  </c:pt>
                </c:numCache>
              </c:numRef>
            </c:plus>
            <c:minus>
              <c:numRef>
                <c:f>'Distr.Cl MPW (1)'!$N$11</c:f>
                <c:numCache>
                  <c:formatCode>General</c:formatCode>
                  <c:ptCount val="1"/>
                  <c:pt idx="0">
                    <c:v>1.2</c:v>
                  </c:pt>
                </c:numCache>
              </c:numRef>
            </c:minus>
            <c:spPr>
              <a:noFill/>
              <a:ln w="9525" cap="flat" cmpd="sng" algn="ctr">
                <a:solidFill>
                  <a:srgbClr val="000000"/>
                </a:solidFill>
                <a:round/>
              </a:ln>
              <a:effectLst/>
            </c:spPr>
          </c:errBars>
          <c:val>
            <c:numRef>
              <c:f>'Distr.Cl MPW (1)'!$M$11</c:f>
              <c:numCache>
                <c:formatCode>General</c:formatCode>
                <c:ptCount val="1"/>
                <c:pt idx="0">
                  <c:v>12.2</c:v>
                </c:pt>
              </c:numCache>
            </c:numRef>
          </c:val>
          <c:extLst>
            <c:ext xmlns:c16="http://schemas.microsoft.com/office/drawing/2014/chart" uri="{C3380CC4-5D6E-409C-BE32-E72D297353CC}">
              <c16:uniqueId val="{0000000E-6B0F-4D8F-AB6F-3A90A9AD6640}"/>
            </c:ext>
          </c:extLst>
        </c:ser>
        <c:dLbls>
          <c:dLblPos val="outEnd"/>
          <c:showLegendKey val="0"/>
          <c:showVal val="1"/>
          <c:showCatName val="0"/>
          <c:showSerName val="0"/>
          <c:showPercent val="0"/>
          <c:showBubbleSize val="0"/>
        </c:dLbls>
        <c:gapWidth val="100"/>
        <c:overlap val="-24"/>
        <c:axId val="403243016"/>
        <c:axId val="403243408"/>
      </c:barChart>
      <c:catAx>
        <c:axId val="403243016"/>
        <c:scaling>
          <c:orientation val="minMax"/>
        </c:scaling>
        <c:delete val="1"/>
        <c:axPos val="b"/>
        <c:majorTickMark val="none"/>
        <c:minorTickMark val="none"/>
        <c:tickLblPos val="nextTo"/>
        <c:crossAx val="403243408"/>
        <c:crosses val="autoZero"/>
        <c:auto val="1"/>
        <c:lblAlgn val="ctr"/>
        <c:lblOffset val="100"/>
        <c:noMultiLvlLbl val="0"/>
      </c:catAx>
      <c:valAx>
        <c:axId val="40324340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cs-CZ"/>
                  <a:t>Cl (ppm)</a:t>
                </a:r>
              </a:p>
            </c:rich>
          </c:tx>
          <c:layout>
            <c:manualLayout>
              <c:xMode val="edge"/>
              <c:yMode val="edge"/>
              <c:x val="0"/>
              <c:y val="0.5147087951173032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3243016"/>
        <c:crosses val="autoZero"/>
        <c:crossBetween val="between"/>
      </c:valAx>
      <c:spPr>
        <a:noFill/>
        <a:ln>
          <a:noFill/>
        </a:ln>
        <a:effectLst/>
      </c:spPr>
    </c:plotArea>
    <c:legend>
      <c:legendPos val="b"/>
      <c:layout>
        <c:manualLayout>
          <c:xMode val="edge"/>
          <c:yMode val="edge"/>
          <c:x val="3.2886006493105797E-4"/>
          <c:y val="5.9967584672775505E-3"/>
          <c:w val="0.74227072763520108"/>
          <c:h val="0.40418352449504863"/>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4266016043769"/>
          <c:y val="3.2811334824757642E-2"/>
          <c:w val="0.86813574359543089"/>
          <c:h val="0.80291309223930907"/>
        </c:manualLayout>
      </c:layout>
      <c:barChart>
        <c:barDir val="col"/>
        <c:grouping val="clustered"/>
        <c:varyColors val="0"/>
        <c:ser>
          <c:idx val="0"/>
          <c:order val="0"/>
          <c:tx>
            <c:strRef>
              <c:f>List1!$D$39</c:f>
              <c:strCache>
                <c:ptCount val="1"/>
                <c:pt idx="0">
                  <c:v>halogeny</c:v>
                </c:pt>
              </c:strCache>
            </c:strRef>
          </c:tx>
          <c:spPr>
            <a:solidFill>
              <a:srgbClr val="0070C0"/>
            </a:solidFill>
            <a:ln>
              <a:noFill/>
            </a:ln>
            <a:effectLst/>
          </c:spPr>
          <c:invertIfNegative val="0"/>
          <c:dLbls>
            <c:dLbl>
              <c:idx val="3"/>
              <c:layout>
                <c:manualLayout>
                  <c:x val="-7.04225352112676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AA-48B4-99A4-D4F047F9E2B9}"/>
                </c:ext>
              </c:extLst>
            </c:dLbl>
            <c:dLbl>
              <c:idx val="5"/>
              <c:layout>
                <c:manualLayout>
                  <c:x val="-7.04225352112676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A-48B4-99A4-D4F047F9E2B9}"/>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List1!$Q$38:$V$38</c:f>
                <c:numCache>
                  <c:formatCode>General</c:formatCode>
                  <c:ptCount val="6"/>
                  <c:pt idx="0">
                    <c:v>0</c:v>
                  </c:pt>
                  <c:pt idx="1">
                    <c:v>0</c:v>
                  </c:pt>
                  <c:pt idx="2">
                    <c:v>0</c:v>
                  </c:pt>
                  <c:pt idx="3">
                    <c:v>1.0498717186180995E-2</c:v>
                  </c:pt>
                  <c:pt idx="4">
                    <c:v>0.23830626648540168</c:v>
                  </c:pt>
                  <c:pt idx="5">
                    <c:v>0</c:v>
                  </c:pt>
                </c:numCache>
              </c:numRef>
            </c:plus>
            <c:minus>
              <c:numRef>
                <c:f>List1!$Q$38:$V$38</c:f>
                <c:numCache>
                  <c:formatCode>General</c:formatCode>
                  <c:ptCount val="6"/>
                  <c:pt idx="0">
                    <c:v>0</c:v>
                  </c:pt>
                  <c:pt idx="1">
                    <c:v>0</c:v>
                  </c:pt>
                  <c:pt idx="2">
                    <c:v>0</c:v>
                  </c:pt>
                  <c:pt idx="3">
                    <c:v>1.0498717186180995E-2</c:v>
                  </c:pt>
                  <c:pt idx="4">
                    <c:v>0.23830626648540168</c:v>
                  </c:pt>
                  <c:pt idx="5">
                    <c:v>0</c:v>
                  </c:pt>
                </c:numCache>
              </c:numRef>
            </c:minus>
            <c:spPr>
              <a:noFill/>
              <a:ln w="9525" cap="flat" cmpd="sng" algn="ctr">
                <a:solidFill>
                  <a:schemeClr val="tx1">
                    <a:lumMod val="65000"/>
                    <a:lumOff val="35000"/>
                  </a:schemeClr>
                </a:solidFill>
                <a:round/>
              </a:ln>
              <a:effectLst/>
            </c:spPr>
          </c:errBars>
          <c:cat>
            <c:strRef>
              <c:f>List1!$E$38:$J$38</c:f>
              <c:strCache>
                <c:ptCount val="6"/>
                <c:pt idx="0">
                  <c:v>ELEKTRO</c:v>
                </c:pt>
                <c:pt idx="1">
                  <c:v>VÝMĚT</c:v>
                </c:pt>
                <c:pt idx="2">
                  <c:v>PNEU</c:v>
                </c:pt>
                <c:pt idx="3">
                  <c:v>ELEKTRO</c:v>
                </c:pt>
                <c:pt idx="4">
                  <c:v>VÝMĚT</c:v>
                </c:pt>
                <c:pt idx="5">
                  <c:v>PNEU</c:v>
                </c:pt>
              </c:strCache>
            </c:strRef>
          </c:cat>
          <c:val>
            <c:numRef>
              <c:f>List1!$E$39:$J$39</c:f>
              <c:numCache>
                <c:formatCode>0.0</c:formatCode>
                <c:ptCount val="6"/>
                <c:pt idx="0">
                  <c:v>0.36509999999999998</c:v>
                </c:pt>
                <c:pt idx="1">
                  <c:v>2.72</c:v>
                </c:pt>
                <c:pt idx="2">
                  <c:v>8.5900000000000004E-2</c:v>
                </c:pt>
                <c:pt idx="3">
                  <c:v>9.1063333333333343E-2</c:v>
                </c:pt>
                <c:pt idx="4">
                  <c:v>2.0989666666666666</c:v>
                </c:pt>
                <c:pt idx="5" formatCode="0">
                  <c:v>0</c:v>
                </c:pt>
              </c:numCache>
            </c:numRef>
          </c:val>
          <c:extLst>
            <c:ext xmlns:c16="http://schemas.microsoft.com/office/drawing/2014/chart" uri="{C3380CC4-5D6E-409C-BE32-E72D297353CC}">
              <c16:uniqueId val="{00000002-98AA-48B4-99A4-D4F047F9E2B9}"/>
            </c:ext>
          </c:extLst>
        </c:ser>
        <c:ser>
          <c:idx val="1"/>
          <c:order val="1"/>
          <c:tx>
            <c:strRef>
              <c:f>List1!$D$40</c:f>
              <c:strCache>
                <c:ptCount val="1"/>
                <c:pt idx="0">
                  <c:v>kovy</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List1!$Q$39:$V$39</c:f>
                <c:numCache>
                  <c:formatCode>General</c:formatCode>
                  <c:ptCount val="6"/>
                  <c:pt idx="0">
                    <c:v>0</c:v>
                  </c:pt>
                  <c:pt idx="1">
                    <c:v>0</c:v>
                  </c:pt>
                  <c:pt idx="2">
                    <c:v>0</c:v>
                  </c:pt>
                  <c:pt idx="3">
                    <c:v>5.9883863184443378E-3</c:v>
                  </c:pt>
                  <c:pt idx="4">
                    <c:v>5.5658240215620599E-3</c:v>
                  </c:pt>
                  <c:pt idx="5">
                    <c:v>6.2491744281814665E-3</c:v>
                  </c:pt>
                </c:numCache>
              </c:numRef>
            </c:plus>
            <c:minus>
              <c:numRef>
                <c:f>List1!$Q$39:$V$39</c:f>
                <c:numCache>
                  <c:formatCode>General</c:formatCode>
                  <c:ptCount val="6"/>
                  <c:pt idx="0">
                    <c:v>0</c:v>
                  </c:pt>
                  <c:pt idx="1">
                    <c:v>0</c:v>
                  </c:pt>
                  <c:pt idx="2">
                    <c:v>0</c:v>
                  </c:pt>
                  <c:pt idx="3">
                    <c:v>5.9883863184443378E-3</c:v>
                  </c:pt>
                  <c:pt idx="4">
                    <c:v>5.5658240215620599E-3</c:v>
                  </c:pt>
                  <c:pt idx="5">
                    <c:v>6.2491744281814665E-3</c:v>
                  </c:pt>
                </c:numCache>
              </c:numRef>
            </c:minus>
            <c:spPr>
              <a:noFill/>
              <a:ln w="9525" cap="flat" cmpd="sng" algn="ctr">
                <a:solidFill>
                  <a:schemeClr val="tx1">
                    <a:lumMod val="65000"/>
                    <a:lumOff val="35000"/>
                  </a:schemeClr>
                </a:solidFill>
                <a:round/>
              </a:ln>
              <a:effectLst/>
            </c:spPr>
          </c:errBars>
          <c:cat>
            <c:strRef>
              <c:f>List1!$E$38:$J$38</c:f>
              <c:strCache>
                <c:ptCount val="6"/>
                <c:pt idx="0">
                  <c:v>ELEKTRO</c:v>
                </c:pt>
                <c:pt idx="1">
                  <c:v>VÝMĚT</c:v>
                </c:pt>
                <c:pt idx="2">
                  <c:v>PNEU</c:v>
                </c:pt>
                <c:pt idx="3">
                  <c:v>ELEKTRO</c:v>
                </c:pt>
                <c:pt idx="4">
                  <c:v>VÝMĚT</c:v>
                </c:pt>
                <c:pt idx="5">
                  <c:v>PNEU</c:v>
                </c:pt>
              </c:strCache>
            </c:strRef>
          </c:cat>
          <c:val>
            <c:numRef>
              <c:f>List1!$E$40:$J$40</c:f>
              <c:numCache>
                <c:formatCode>0.0</c:formatCode>
                <c:ptCount val="6"/>
                <c:pt idx="0">
                  <c:v>0.30188000000000004</c:v>
                </c:pt>
                <c:pt idx="1">
                  <c:v>2.3722961915728371</c:v>
                </c:pt>
                <c:pt idx="2">
                  <c:v>1.9300727872854533</c:v>
                </c:pt>
                <c:pt idx="3" formatCode="0.00">
                  <c:v>2.9303185726667142E-2</c:v>
                </c:pt>
                <c:pt idx="4" formatCode="0.00">
                  <c:v>1.8591444335188705E-2</c:v>
                </c:pt>
                <c:pt idx="5" formatCode="0.00">
                  <c:v>3.8911459067257098E-2</c:v>
                </c:pt>
              </c:numCache>
            </c:numRef>
          </c:val>
          <c:extLst>
            <c:ext xmlns:c16="http://schemas.microsoft.com/office/drawing/2014/chart" uri="{C3380CC4-5D6E-409C-BE32-E72D297353CC}">
              <c16:uniqueId val="{00000003-98AA-48B4-99A4-D4F047F9E2B9}"/>
            </c:ext>
          </c:extLst>
        </c:ser>
        <c:ser>
          <c:idx val="2"/>
          <c:order val="2"/>
          <c:tx>
            <c:strRef>
              <c:f>List1!$D$41</c:f>
              <c:strCache>
                <c:ptCount val="1"/>
                <c:pt idx="0">
                  <c:v>nekovy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List1!$Q$40:$V$40</c:f>
                <c:numCache>
                  <c:formatCode>General</c:formatCode>
                  <c:ptCount val="6"/>
                  <c:pt idx="0">
                    <c:v>0</c:v>
                  </c:pt>
                  <c:pt idx="1">
                    <c:v>0</c:v>
                  </c:pt>
                  <c:pt idx="2">
                    <c:v>0</c:v>
                  </c:pt>
                  <c:pt idx="3">
                    <c:v>5.0326179779600709E-2</c:v>
                  </c:pt>
                  <c:pt idx="4">
                    <c:v>2.5875762622630482E-2</c:v>
                  </c:pt>
                  <c:pt idx="5">
                    <c:v>6.8564003377754146E-2</c:v>
                  </c:pt>
                </c:numCache>
              </c:numRef>
            </c:plus>
            <c:minus>
              <c:numRef>
                <c:f>List1!$Q$40:$V$40</c:f>
                <c:numCache>
                  <c:formatCode>General</c:formatCode>
                  <c:ptCount val="6"/>
                  <c:pt idx="0">
                    <c:v>0</c:v>
                  </c:pt>
                  <c:pt idx="1">
                    <c:v>0</c:v>
                  </c:pt>
                  <c:pt idx="2">
                    <c:v>0</c:v>
                  </c:pt>
                  <c:pt idx="3">
                    <c:v>5.0326179779600709E-2</c:v>
                  </c:pt>
                  <c:pt idx="4">
                    <c:v>2.5875762622630482E-2</c:v>
                  </c:pt>
                  <c:pt idx="5">
                    <c:v>6.8564003377754146E-2</c:v>
                  </c:pt>
                </c:numCache>
              </c:numRef>
            </c:minus>
            <c:spPr>
              <a:noFill/>
              <a:ln w="9525" cap="flat" cmpd="sng" algn="ctr">
                <a:solidFill>
                  <a:schemeClr val="tx1">
                    <a:lumMod val="65000"/>
                    <a:lumOff val="35000"/>
                  </a:schemeClr>
                </a:solidFill>
                <a:round/>
              </a:ln>
              <a:effectLst/>
            </c:spPr>
          </c:errBars>
          <c:cat>
            <c:strRef>
              <c:f>List1!$E$38:$J$38</c:f>
              <c:strCache>
                <c:ptCount val="6"/>
                <c:pt idx="0">
                  <c:v>ELEKTRO</c:v>
                </c:pt>
                <c:pt idx="1">
                  <c:v>VÝMĚT</c:v>
                </c:pt>
                <c:pt idx="2">
                  <c:v>PNEU</c:v>
                </c:pt>
                <c:pt idx="3">
                  <c:v>ELEKTRO</c:v>
                </c:pt>
                <c:pt idx="4">
                  <c:v>VÝMĚT</c:v>
                </c:pt>
                <c:pt idx="5">
                  <c:v>PNEU</c:v>
                </c:pt>
              </c:strCache>
            </c:strRef>
          </c:cat>
          <c:val>
            <c:numRef>
              <c:f>List1!$E$41:$J$41</c:f>
              <c:numCache>
                <c:formatCode>0.0</c:formatCode>
                <c:ptCount val="6"/>
                <c:pt idx="0">
                  <c:v>5.1677</c:v>
                </c:pt>
                <c:pt idx="1">
                  <c:v>13.217498912807132</c:v>
                </c:pt>
                <c:pt idx="2">
                  <c:v>11.64871271726205</c:v>
                </c:pt>
                <c:pt idx="3">
                  <c:v>1.3062923025860735</c:v>
                </c:pt>
                <c:pt idx="4">
                  <c:v>1.8719588080882728</c:v>
                </c:pt>
                <c:pt idx="5">
                  <c:v>1.6275883980805055</c:v>
                </c:pt>
              </c:numCache>
            </c:numRef>
          </c:val>
          <c:extLst>
            <c:ext xmlns:c16="http://schemas.microsoft.com/office/drawing/2014/chart" uri="{C3380CC4-5D6E-409C-BE32-E72D297353CC}">
              <c16:uniqueId val="{00000004-98AA-48B4-99A4-D4F047F9E2B9}"/>
            </c:ext>
          </c:extLst>
        </c:ser>
        <c:dLbls>
          <c:dLblPos val="outEnd"/>
          <c:showLegendKey val="0"/>
          <c:showVal val="1"/>
          <c:showCatName val="0"/>
          <c:showSerName val="0"/>
          <c:showPercent val="0"/>
          <c:showBubbleSize val="0"/>
        </c:dLbls>
        <c:gapWidth val="219"/>
        <c:overlap val="-27"/>
        <c:axId val="465187552"/>
        <c:axId val="465185912"/>
      </c:barChart>
      <c:catAx>
        <c:axId val="46518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65185912"/>
        <c:crosses val="autoZero"/>
        <c:auto val="1"/>
        <c:lblAlgn val="ctr"/>
        <c:lblOffset val="100"/>
        <c:noMultiLvlLbl val="0"/>
      </c:catAx>
      <c:valAx>
        <c:axId val="465185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cs-CZ" dirty="0"/>
                  <a:t>hm</a:t>
                </a:r>
                <a:r>
                  <a:rPr lang="cs-CZ" dirty="0" smtClean="0"/>
                  <a:t>.%</a:t>
                </a:r>
                <a:endParaRPr lang="en-US" dirty="0"/>
              </a:p>
            </c:rich>
          </c:tx>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65187552"/>
        <c:crosses val="autoZero"/>
        <c:crossBetween val="between"/>
      </c:valAx>
      <c:spPr>
        <a:noFill/>
        <a:ln>
          <a:noFill/>
        </a:ln>
        <a:effectLst/>
      </c:spPr>
    </c:plotArea>
    <c:legend>
      <c:legendPos val="b"/>
      <c:layout>
        <c:manualLayout>
          <c:xMode val="edge"/>
          <c:yMode val="edge"/>
          <c:x val="0.75512421859827283"/>
          <c:y val="9.490174771348367E-2"/>
          <c:w val="0.20522993604672654"/>
          <c:h val="0.16070132173075677"/>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List1!$K$39</c:f>
              <c:strCache>
                <c:ptCount val="1"/>
                <c:pt idx="0">
                  <c:v>halogeny</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List1!$L$38:$N$38</c:f>
              <c:strCache>
                <c:ptCount val="3"/>
                <c:pt idx="0">
                  <c:v>ELEKTRO</c:v>
                </c:pt>
                <c:pt idx="1">
                  <c:v>VÝMĚT</c:v>
                </c:pt>
                <c:pt idx="2">
                  <c:v>PNEU</c:v>
                </c:pt>
              </c:strCache>
            </c:strRef>
          </c:cat>
          <c:val>
            <c:numRef>
              <c:f>List1!$L$39:$N$39</c:f>
              <c:numCache>
                <c:formatCode>0</c:formatCode>
                <c:ptCount val="3"/>
                <c:pt idx="0">
                  <c:v>24.942025015977361</c:v>
                </c:pt>
                <c:pt idx="1">
                  <c:v>77.167892156862735</c:v>
                </c:pt>
                <c:pt idx="2">
                  <c:v>0</c:v>
                </c:pt>
              </c:numCache>
            </c:numRef>
          </c:val>
          <c:extLst>
            <c:ext xmlns:c16="http://schemas.microsoft.com/office/drawing/2014/chart" uri="{C3380CC4-5D6E-409C-BE32-E72D297353CC}">
              <c16:uniqueId val="{00000000-AA0D-4BE2-AC31-2DFE7E2572F1}"/>
            </c:ext>
          </c:extLst>
        </c:ser>
        <c:ser>
          <c:idx val="1"/>
          <c:order val="1"/>
          <c:tx>
            <c:strRef>
              <c:f>List1!$K$40</c:f>
              <c:strCache>
                <c:ptCount val="1"/>
                <c:pt idx="0">
                  <c:v>kovy</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List1!$L$38:$N$38</c:f>
              <c:strCache>
                <c:ptCount val="3"/>
                <c:pt idx="0">
                  <c:v>ELEKTRO</c:v>
                </c:pt>
                <c:pt idx="1">
                  <c:v>VÝMĚT</c:v>
                </c:pt>
                <c:pt idx="2">
                  <c:v>PNEU</c:v>
                </c:pt>
              </c:strCache>
            </c:strRef>
          </c:cat>
          <c:val>
            <c:numRef>
              <c:f>List1!$L$40:$N$40</c:f>
              <c:numCache>
                <c:formatCode>0</c:formatCode>
                <c:ptCount val="3"/>
                <c:pt idx="0">
                  <c:v>9.7068986771787262</c:v>
                </c:pt>
                <c:pt idx="1">
                  <c:v>0.78368984451568591</c:v>
                </c:pt>
                <c:pt idx="2">
                  <c:v>2.0160617425202929</c:v>
                </c:pt>
              </c:numCache>
            </c:numRef>
          </c:val>
          <c:extLst>
            <c:ext xmlns:c16="http://schemas.microsoft.com/office/drawing/2014/chart" uri="{C3380CC4-5D6E-409C-BE32-E72D297353CC}">
              <c16:uniqueId val="{00000001-AA0D-4BE2-AC31-2DFE7E2572F1}"/>
            </c:ext>
          </c:extLst>
        </c:ser>
        <c:ser>
          <c:idx val="2"/>
          <c:order val="2"/>
          <c:tx>
            <c:strRef>
              <c:f>List1!$K$41</c:f>
              <c:strCache>
                <c:ptCount val="1"/>
                <c:pt idx="0">
                  <c:v>nekovy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List1!$L$38:$N$38</c:f>
              <c:strCache>
                <c:ptCount val="3"/>
                <c:pt idx="0">
                  <c:v>ELEKTRO</c:v>
                </c:pt>
                <c:pt idx="1">
                  <c:v>VÝMĚT</c:v>
                </c:pt>
                <c:pt idx="2">
                  <c:v>PNEU</c:v>
                </c:pt>
              </c:strCache>
            </c:strRef>
          </c:cat>
          <c:val>
            <c:numRef>
              <c:f>List1!$L$41:$N$41</c:f>
              <c:numCache>
                <c:formatCode>0</c:formatCode>
                <c:ptCount val="3"/>
                <c:pt idx="0">
                  <c:v>25.278021220002582</c:v>
                </c:pt>
                <c:pt idx="1">
                  <c:v>14.1627309405294</c:v>
                </c:pt>
                <c:pt idx="2">
                  <c:v>13.97225974736768</c:v>
                </c:pt>
              </c:numCache>
            </c:numRef>
          </c:val>
          <c:extLst>
            <c:ext xmlns:c16="http://schemas.microsoft.com/office/drawing/2014/chart" uri="{C3380CC4-5D6E-409C-BE32-E72D297353CC}">
              <c16:uniqueId val="{00000002-AA0D-4BE2-AC31-2DFE7E2572F1}"/>
            </c:ext>
          </c:extLst>
        </c:ser>
        <c:dLbls>
          <c:dLblPos val="outEnd"/>
          <c:showLegendKey val="0"/>
          <c:showVal val="1"/>
          <c:showCatName val="0"/>
          <c:showSerName val="0"/>
          <c:showPercent val="0"/>
          <c:showBubbleSize val="0"/>
        </c:dLbls>
        <c:gapWidth val="219"/>
        <c:overlap val="-27"/>
        <c:axId val="346802648"/>
        <c:axId val="346799696"/>
      </c:barChart>
      <c:catAx>
        <c:axId val="34680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346799696"/>
        <c:crosses val="autoZero"/>
        <c:auto val="1"/>
        <c:lblAlgn val="ctr"/>
        <c:lblOffset val="100"/>
        <c:noMultiLvlLbl val="0"/>
      </c:catAx>
      <c:valAx>
        <c:axId val="34679969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ysClr val="windowText" lastClr="000000"/>
                    </a:solidFill>
                    <a:latin typeface="+mn-lt"/>
                    <a:ea typeface="+mn-ea"/>
                    <a:cs typeface="+mn-cs"/>
                  </a:defRPr>
                </a:pPr>
                <a:r>
                  <a:rPr lang="cs-CZ"/>
                  <a:t>%</a:t>
                </a:r>
                <a:endParaRPr lang="en-US"/>
              </a:p>
            </c:rich>
          </c:tx>
          <c:layout>
            <c:manualLayout>
              <c:xMode val="edge"/>
              <c:yMode val="edge"/>
              <c:x val="1.0374664252991498E-2"/>
              <c:y val="0.38139832870674722"/>
            </c:manualLayout>
          </c:layout>
          <c:overlay val="0"/>
          <c:spPr>
            <a:noFill/>
            <a:ln>
              <a:noFill/>
            </a:ln>
            <a:effectLst/>
          </c:spPr>
          <c:txPr>
            <a:bodyPr rot="0" spcFirstLastPara="1" vertOverflow="ellipsis"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34680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88FFE6-6EFA-4349-871D-FFB389FD1B5E}" type="datetimeFigureOut">
              <a:rPr lang="en-GB" smtClean="0"/>
              <a:t>16/04/2024</a:t>
            </a:fld>
            <a:endParaRPr lang="en-GB"/>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00AA00-1DEC-4B61-ACAA-FAF7519B1646}" type="slidenum">
              <a:rPr lang="en-GB" smtClean="0"/>
              <a:t>‹#›</a:t>
            </a:fld>
            <a:endParaRPr lang="en-GB"/>
          </a:p>
        </p:txBody>
      </p:sp>
    </p:spTree>
    <p:extLst>
      <p:ext uri="{BB962C8B-B14F-4D97-AF65-F5344CB8AC3E}">
        <p14:creationId xmlns:p14="http://schemas.microsoft.com/office/powerpoint/2010/main" val="166511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D191-A9E9-40CD-AD5B-0E96780549F1}" type="datetimeFigureOut">
              <a:rPr lang="cs-CZ" smtClean="0"/>
              <a:t>16.04.2024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378A2-60B1-4B81-A81F-0D10825AD192}" type="slidenum">
              <a:rPr lang="cs-CZ" smtClean="0"/>
              <a:t>‹#›</a:t>
            </a:fld>
            <a:endParaRPr lang="cs-CZ"/>
          </a:p>
        </p:txBody>
      </p:sp>
    </p:spTree>
    <p:extLst>
      <p:ext uri="{BB962C8B-B14F-4D97-AF65-F5344CB8AC3E}">
        <p14:creationId xmlns:p14="http://schemas.microsoft.com/office/powerpoint/2010/main" val="145806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274E897-6A8E-454C-B6D7-FFE768BA4D74}" type="slidenum">
              <a:rPr lang="pl-PL" smtClean="0"/>
              <a:t>2</a:t>
            </a:fld>
            <a:endParaRPr lang="pl-PL" dirty="0"/>
          </a:p>
        </p:txBody>
      </p:sp>
    </p:spTree>
    <p:extLst>
      <p:ext uri="{BB962C8B-B14F-4D97-AF65-F5344CB8AC3E}">
        <p14:creationId xmlns:p14="http://schemas.microsoft.com/office/powerpoint/2010/main" val="124644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24</a:t>
            </a:fld>
            <a:endParaRPr lang="cs-CZ"/>
          </a:p>
        </p:txBody>
      </p:sp>
    </p:spTree>
    <p:extLst>
      <p:ext uri="{BB962C8B-B14F-4D97-AF65-F5344CB8AC3E}">
        <p14:creationId xmlns:p14="http://schemas.microsoft.com/office/powerpoint/2010/main" val="289043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6</a:t>
            </a:fld>
            <a:endParaRPr lang="cs-CZ"/>
          </a:p>
        </p:txBody>
      </p:sp>
    </p:spTree>
    <p:extLst>
      <p:ext uri="{BB962C8B-B14F-4D97-AF65-F5344CB8AC3E}">
        <p14:creationId xmlns:p14="http://schemas.microsoft.com/office/powerpoint/2010/main" val="60061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11</a:t>
            </a:fld>
            <a:endParaRPr lang="cs-CZ" dirty="0"/>
          </a:p>
        </p:txBody>
      </p:sp>
    </p:spTree>
    <p:extLst>
      <p:ext uri="{BB962C8B-B14F-4D97-AF65-F5344CB8AC3E}">
        <p14:creationId xmlns:p14="http://schemas.microsoft.com/office/powerpoint/2010/main" val="233848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13</a:t>
            </a:fld>
            <a:endParaRPr lang="cs-CZ" dirty="0"/>
          </a:p>
        </p:txBody>
      </p:sp>
    </p:spTree>
    <p:extLst>
      <p:ext uri="{BB962C8B-B14F-4D97-AF65-F5344CB8AC3E}">
        <p14:creationId xmlns:p14="http://schemas.microsoft.com/office/powerpoint/2010/main" val="343803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15</a:t>
            </a:fld>
            <a:endParaRPr lang="cs-CZ" dirty="0"/>
          </a:p>
        </p:txBody>
      </p:sp>
    </p:spTree>
    <p:extLst>
      <p:ext uri="{BB962C8B-B14F-4D97-AF65-F5344CB8AC3E}">
        <p14:creationId xmlns:p14="http://schemas.microsoft.com/office/powerpoint/2010/main" val="409587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16</a:t>
            </a:fld>
            <a:endParaRPr lang="cs-CZ" dirty="0"/>
          </a:p>
        </p:txBody>
      </p:sp>
    </p:spTree>
    <p:extLst>
      <p:ext uri="{BB962C8B-B14F-4D97-AF65-F5344CB8AC3E}">
        <p14:creationId xmlns:p14="http://schemas.microsoft.com/office/powerpoint/2010/main" val="90962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17</a:t>
            </a:fld>
            <a:endParaRPr lang="cs-CZ" dirty="0"/>
          </a:p>
        </p:txBody>
      </p:sp>
    </p:spTree>
    <p:extLst>
      <p:ext uri="{BB962C8B-B14F-4D97-AF65-F5344CB8AC3E}">
        <p14:creationId xmlns:p14="http://schemas.microsoft.com/office/powerpoint/2010/main" val="145423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21</a:t>
            </a:fld>
            <a:endParaRPr lang="cs-CZ"/>
          </a:p>
        </p:txBody>
      </p:sp>
    </p:spTree>
    <p:extLst>
      <p:ext uri="{BB962C8B-B14F-4D97-AF65-F5344CB8AC3E}">
        <p14:creationId xmlns:p14="http://schemas.microsoft.com/office/powerpoint/2010/main" val="66998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9378A2-60B1-4B81-A81F-0D10825AD192}" type="slidenum">
              <a:rPr lang="cs-CZ" smtClean="0"/>
              <a:t>23</a:t>
            </a:fld>
            <a:endParaRPr lang="cs-CZ"/>
          </a:p>
        </p:txBody>
      </p:sp>
    </p:spTree>
    <p:extLst>
      <p:ext uri="{BB962C8B-B14F-4D97-AF65-F5344CB8AC3E}">
        <p14:creationId xmlns:p14="http://schemas.microsoft.com/office/powerpoint/2010/main" val="242385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a:solidFill>
                  <a:schemeClr val="bg1"/>
                </a:solidFill>
                <a:latin typeface="+mj-lt"/>
              </a:defRPr>
            </a:lvl1pPr>
          </a:lstStyle>
          <a:p>
            <a:r>
              <a:rPr lang="cs-CZ" dirty="0"/>
              <a:t>Titulní </a:t>
            </a:r>
            <a:br>
              <a:rPr lang="cs-CZ" dirty="0"/>
            </a:br>
            <a:r>
              <a:rPr lang="cs-CZ" dirty="0"/>
              <a:t>strana</a:t>
            </a:r>
            <a:br>
              <a:rPr lang="cs-CZ" dirty="0"/>
            </a:br>
            <a:r>
              <a:rPr lang="cs-CZ" dirty="0"/>
              <a:t>prezentace</a:t>
            </a:r>
          </a:p>
        </p:txBody>
      </p:sp>
      <p:sp>
        <p:nvSpPr>
          <p:cNvPr id="13" name="Zástupný symbol pro text 3"/>
          <p:cNvSpPr>
            <a:spLocks noGrp="1"/>
          </p:cNvSpPr>
          <p:nvPr>
            <p:ph type="body" sz="quarter" idx="13"/>
          </p:nvPr>
        </p:nvSpPr>
        <p:spPr>
          <a:xfrm>
            <a:off x="1775520" y="4612319"/>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sp>
        <p:nvSpPr>
          <p:cNvPr id="17" name="Zástupný symbol pro text 3"/>
          <p:cNvSpPr>
            <a:spLocks noGrp="1"/>
          </p:cNvSpPr>
          <p:nvPr>
            <p:ph type="body" sz="quarter" idx="16" hasCustomPrompt="1"/>
          </p:nvPr>
        </p:nvSpPr>
        <p:spPr>
          <a:xfrm>
            <a:off x="936000" y="4612318"/>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datum:</a:t>
            </a:r>
          </a:p>
        </p:txBody>
      </p:sp>
      <p:sp>
        <p:nvSpPr>
          <p:cNvPr id="18" name="Zástupný symbol pro text 3"/>
          <p:cNvSpPr>
            <a:spLocks noGrp="1"/>
          </p:cNvSpPr>
          <p:nvPr>
            <p:ph type="body" sz="quarter" idx="17" hasCustomPrompt="1"/>
          </p:nvPr>
        </p:nvSpPr>
        <p:spPr>
          <a:xfrm>
            <a:off x="936000" y="4903344"/>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jméno:</a:t>
            </a:r>
          </a:p>
        </p:txBody>
      </p:sp>
      <p:sp>
        <p:nvSpPr>
          <p:cNvPr id="19" name="Zástupný symbol pro text 3"/>
          <p:cNvSpPr>
            <a:spLocks noGrp="1"/>
          </p:cNvSpPr>
          <p:nvPr>
            <p:ph type="body" sz="quarter" idx="18" hasCustomPrompt="1"/>
          </p:nvPr>
        </p:nvSpPr>
        <p:spPr>
          <a:xfrm>
            <a:off x="936000" y="5195643"/>
            <a:ext cx="1055544"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oddělení:</a:t>
            </a:r>
          </a:p>
        </p:txBody>
      </p:sp>
      <p:sp>
        <p:nvSpPr>
          <p:cNvPr id="20" name="Zástupný symbol pro text 3"/>
          <p:cNvSpPr>
            <a:spLocks noGrp="1"/>
          </p:cNvSpPr>
          <p:nvPr>
            <p:ph type="body" sz="quarter" idx="19"/>
          </p:nvPr>
        </p:nvSpPr>
        <p:spPr>
          <a:xfrm>
            <a:off x="1775520" y="4903344"/>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sp>
        <p:nvSpPr>
          <p:cNvPr id="21" name="Zástupný symbol pro text 3"/>
          <p:cNvSpPr>
            <a:spLocks noGrp="1"/>
          </p:cNvSpPr>
          <p:nvPr>
            <p:ph type="body" sz="quarter" idx="20"/>
          </p:nvPr>
        </p:nvSpPr>
        <p:spPr>
          <a:xfrm>
            <a:off x="2076295" y="5200359"/>
            <a:ext cx="3045029"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pic>
        <p:nvPicPr>
          <p:cNvPr id="12" name="Obrázek 1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5400" y="6074712"/>
            <a:ext cx="1777498" cy="540000"/>
          </a:xfrm>
          <a:prstGeom prst="rect">
            <a:avLst/>
          </a:prstGeom>
        </p:spPr>
      </p:pic>
    </p:spTree>
    <p:extLst>
      <p:ext uri="{BB962C8B-B14F-4D97-AF65-F5344CB8AC3E}">
        <p14:creationId xmlns:p14="http://schemas.microsoft.com/office/powerpoint/2010/main" val="83118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_S_TEXTEM">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cs-CZ"/>
              <a:t>Kliknutím na ikonu přidáte tabulku.</a:t>
            </a:r>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2376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ĚLÍCÍ_STRANA">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a:t>Dělící</a:t>
            </a:r>
            <a:br>
              <a:rPr lang="cs-CZ" dirty="0"/>
            </a:br>
            <a:r>
              <a:rPr lang="cs-CZ" dirty="0"/>
              <a:t>strana</a:t>
            </a:r>
          </a:p>
        </p:txBody>
      </p:sp>
      <p:pic>
        <p:nvPicPr>
          <p:cNvPr id="5" name="Obrázek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99600" y="6044400"/>
            <a:ext cx="1777498" cy="540000"/>
          </a:xfrm>
          <a:prstGeom prst="rect">
            <a:avLst/>
          </a:prstGeom>
        </p:spPr>
      </p:pic>
    </p:spTree>
    <p:extLst>
      <p:ext uri="{BB962C8B-B14F-4D97-AF65-F5344CB8AC3E}">
        <p14:creationId xmlns:p14="http://schemas.microsoft.com/office/powerpoint/2010/main" val="185991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COVÁ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865096"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a:t>Děkuji</a:t>
            </a:r>
          </a:p>
        </p:txBody>
      </p:sp>
    </p:spTree>
    <p:extLst>
      <p:ext uri="{BB962C8B-B14F-4D97-AF65-F5344CB8AC3E}">
        <p14:creationId xmlns:p14="http://schemas.microsoft.com/office/powerpoint/2010/main" val="45420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baseline="0" dirty="0" smtClean="0">
                <a:solidFill>
                  <a:srgbClr val="E40F18"/>
                </a:solidFill>
                <a:latin typeface="+mj-lt"/>
                <a:ea typeface="+mj-ea"/>
                <a:cs typeface="+mj-cs"/>
              </a:defRPr>
            </a:lvl1pPr>
            <a:lvl4pPr>
              <a:spcBef>
                <a:spcPts val="0"/>
              </a:spcBef>
              <a:defRPr/>
            </a:lvl4pPr>
          </a:lstStyle>
          <a:p>
            <a:pPr lvl="0"/>
            <a:r>
              <a:rPr lang="cs-CZ" dirty="0" err="1" smtClean="0"/>
              <a:t>Click</a:t>
            </a:r>
            <a:r>
              <a:rPr lang="cs-CZ" dirty="0" smtClean="0"/>
              <a:t> to insert </a:t>
            </a:r>
            <a:r>
              <a:rPr lang="cs-CZ" dirty="0" err="1" smtClean="0"/>
              <a:t>title</a:t>
            </a:r>
            <a:r>
              <a:rPr lang="cs-CZ" dirty="0" smtClean="0"/>
              <a:t> </a:t>
            </a:r>
            <a:r>
              <a:rPr lang="cs-CZ" dirty="0" err="1" smtClean="0"/>
              <a:t>name</a:t>
            </a:r>
            <a:endParaRPr lang="cs-CZ" dirty="0" smtClean="0"/>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41702317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_SLIDE">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793088"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Disclaimer: The information contained in this presentation is intended only for the person(s) or entity to which it is addressed and may contain confidential information and/or information subject to trade secret. Unauthorized review, dissemination, modification, disclosure of its content, or other use of, is prohibited. If you received this presentation in error, please inform the sender immediately and destroy this presentation/delete it from your computer. Thank you.</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err="1" smtClean="0"/>
              <a:t>Thank</a:t>
            </a:r>
            <a:r>
              <a:rPr lang="cs-CZ" dirty="0" smtClean="0"/>
              <a:t> </a:t>
            </a:r>
            <a:r>
              <a:rPr lang="cs-CZ" dirty="0" err="1" smtClean="0"/>
              <a:t>you</a:t>
            </a:r>
            <a:endParaRPr lang="cs-CZ" dirty="0"/>
          </a:p>
        </p:txBody>
      </p:sp>
    </p:spTree>
    <p:extLst>
      <p:ext uri="{BB962C8B-B14F-4D97-AF65-F5344CB8AC3E}">
        <p14:creationId xmlns:p14="http://schemas.microsoft.com/office/powerpoint/2010/main" val="41518145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2" b="1" i="0">
                <a:solidFill>
                  <a:schemeClr val="tx1"/>
                </a:solidFill>
                <a:latin typeface="Futura PT Heavy"/>
                <a:cs typeface="Futura PT Heavy"/>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1" b="0" i="0">
                <a:solidFill>
                  <a:schemeClr val="tx1"/>
                </a:solidFill>
                <a:latin typeface="Arial"/>
                <a:cs typeface="Arial"/>
              </a:defRPr>
            </a:lvl1pPr>
          </a:lstStyle>
          <a:p>
            <a:pPr marL="7701">
              <a:lnSpc>
                <a:spcPts val="1167"/>
              </a:lnSpc>
            </a:pPr>
            <a:r>
              <a:rPr lang="cs-CZ" smtClean="0"/>
              <a:t>ORLEN</a:t>
            </a:r>
            <a:r>
              <a:rPr lang="cs-CZ" spc="-30" smtClean="0"/>
              <a:t> </a:t>
            </a:r>
            <a:r>
              <a:rPr lang="cs-CZ" smtClean="0"/>
              <a:t>Unipetrol</a:t>
            </a:r>
            <a:r>
              <a:rPr lang="cs-CZ" spc="-30" smtClean="0"/>
              <a:t> </a:t>
            </a:r>
            <a:r>
              <a:rPr lang="cs-CZ" smtClean="0"/>
              <a:t>2030</a:t>
            </a:r>
            <a:endParaRPr lang="cs-CZ" dirty="0"/>
          </a:p>
        </p:txBody>
      </p:sp>
      <p:sp>
        <p:nvSpPr>
          <p:cNvPr id="5" name="Holder 5"/>
          <p:cNvSpPr>
            <a:spLocks noGrp="1"/>
          </p:cNvSpPr>
          <p:nvPr>
            <p:ph type="dt" sz="half" idx="6"/>
          </p:nvPr>
        </p:nvSpPr>
        <p:spPr/>
        <p:txBody>
          <a:bodyPr lIns="0" tIns="0" rIns="0" bIns="0"/>
          <a:lstStyle>
            <a:lvl1pPr>
              <a:defRPr sz="1001" b="0" i="0">
                <a:solidFill>
                  <a:schemeClr val="tx1"/>
                </a:solidFill>
                <a:latin typeface="Arial"/>
                <a:cs typeface="Arial"/>
              </a:defRPr>
            </a:lvl1pPr>
          </a:lstStyle>
          <a:p>
            <a:pPr marL="7701">
              <a:lnSpc>
                <a:spcPts val="1167"/>
              </a:lnSpc>
            </a:pPr>
            <a:fld id="{7427760A-9228-4F81-8326-C1948EF5E8C5}" type="datetime1">
              <a:rPr lang="cs-CZ" smtClean="0"/>
              <a:pPr marL="7701">
                <a:lnSpc>
                  <a:spcPts val="1167"/>
                </a:lnSpc>
              </a:pPr>
              <a:t>16.04.2024</a:t>
            </a:fld>
            <a:endParaRPr lang="cs-CZ" dirty="0"/>
          </a:p>
        </p:txBody>
      </p:sp>
      <p:sp>
        <p:nvSpPr>
          <p:cNvPr id="6" name="Holder 6"/>
          <p:cNvSpPr>
            <a:spLocks noGrp="1"/>
          </p:cNvSpPr>
          <p:nvPr>
            <p:ph type="sldNum" sz="quarter" idx="7"/>
          </p:nvPr>
        </p:nvSpPr>
        <p:spPr/>
        <p:txBody>
          <a:bodyPr lIns="0" tIns="0" rIns="0" bIns="0"/>
          <a:lstStyle>
            <a:lvl1pPr>
              <a:defRPr sz="1243" b="1" i="0">
                <a:solidFill>
                  <a:schemeClr val="tx1"/>
                </a:solidFill>
                <a:latin typeface="Arial"/>
                <a:cs typeface="Arial"/>
              </a:defRPr>
            </a:lvl1pPr>
          </a:lstStyle>
          <a:p>
            <a:pPr marL="23104">
              <a:lnSpc>
                <a:spcPts val="1440"/>
              </a:lnSpc>
            </a:pPr>
            <a:fld id="{81D60167-4931-47E6-BA6A-407CBD079E47}" type="slidenum">
              <a:rPr lang="cs-CZ" spc="3" smtClean="0"/>
              <a:pPr marL="23104">
                <a:lnSpc>
                  <a:spcPts val="1440"/>
                </a:lnSpc>
              </a:pPr>
              <a:t>‹#›</a:t>
            </a:fld>
            <a:endParaRPr lang="cs-CZ" spc="3" dirty="0"/>
          </a:p>
        </p:txBody>
      </p:sp>
    </p:spTree>
    <p:extLst>
      <p:ext uri="{BB962C8B-B14F-4D97-AF65-F5344CB8AC3E}">
        <p14:creationId xmlns:p14="http://schemas.microsoft.com/office/powerpoint/2010/main" val="249106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VÁ_STRANA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1368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OŽENÍ_OBJEKTU">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486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_SNÍMEK">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24066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LOŽENÍ_OBJEKTU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5517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ULKA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spTree>
    <p:extLst>
      <p:ext uri="{BB962C8B-B14F-4D97-AF65-F5344CB8AC3E}">
        <p14:creationId xmlns:p14="http://schemas.microsoft.com/office/powerpoint/2010/main" val="13322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LOŽENÍ_OBJEKTU_2_SLOUPC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0627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LOŽENÍ_OBJEKTU_2_SLOUPCE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0000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cs-CZ"/>
              <a:t>Kliknutím na ikonu přidáte tabulku.</a:t>
            </a:r>
          </a:p>
        </p:txBody>
      </p:sp>
    </p:spTree>
    <p:extLst>
      <p:ext uri="{BB962C8B-B14F-4D97-AF65-F5344CB8AC3E}">
        <p14:creationId xmlns:p14="http://schemas.microsoft.com/office/powerpoint/2010/main" val="295739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16.04.2024</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16935580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3.jpe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image" Target="../media/image11.jp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slideLayout" Target="../slideLayouts/slideLayout15.xml"/><Relationship Id="rId21" Type="http://schemas.openxmlformats.org/officeDocument/2006/relationships/image" Target="../media/image28.png"/><Relationship Id="rId7"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tags" Target="../tags/tag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3.emf"/><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oleObject" Target="../embeddings/oleObject2.bin"/><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slideLayout" Target="../slideLayouts/slideLayout13.xml"/><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tags" Target="../tags/tag4.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vmlDrawing" Target="../drawings/vmlDrawing4.v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5.emf"/><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oleObject" Target="../embeddings/oleObject4.bin"/><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slideLayout" Target="../slideLayouts/slideLayout13.xml"/><Relationship Id="rId21" Type="http://schemas.openxmlformats.org/officeDocument/2006/relationships/image" Target="../media/image55.png"/><Relationship Id="rId7" Type="http://schemas.openxmlformats.org/officeDocument/2006/relationships/image" Target="../media/image37.png"/><Relationship Id="rId12" Type="http://schemas.openxmlformats.org/officeDocument/2006/relationships/image" Target="../media/image54.png"/><Relationship Id="rId17" Type="http://schemas.openxmlformats.org/officeDocument/2006/relationships/image" Target="../media/image46.png"/><Relationship Id="rId25" Type="http://schemas.openxmlformats.org/officeDocument/2006/relationships/image" Target="../media/image53.png"/><Relationship Id="rId2" Type="http://schemas.openxmlformats.org/officeDocument/2006/relationships/tags" Target="../tags/tag5.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vmlDrawing" Target="../drawings/vmlDrawing5.vml"/><Relationship Id="rId6" Type="http://schemas.openxmlformats.org/officeDocument/2006/relationships/image" Target="../media/image35.emf"/><Relationship Id="rId11" Type="http://schemas.openxmlformats.org/officeDocument/2006/relationships/image" Target="../media/image41.png"/><Relationship Id="rId24" Type="http://schemas.openxmlformats.org/officeDocument/2006/relationships/image" Target="../media/image52.png"/><Relationship Id="rId5" Type="http://schemas.openxmlformats.org/officeDocument/2006/relationships/oleObject" Target="../embeddings/oleObject4.bin"/><Relationship Id="rId15" Type="http://schemas.openxmlformats.org/officeDocument/2006/relationships/image" Target="../media/image44.png"/><Relationship Id="rId23" Type="http://schemas.openxmlformats.org/officeDocument/2006/relationships/image" Target="../media/image51.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notesSlide" Target="../notesSlides/notesSlide2.xml"/><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Layout" Target="../slideLayouts/slideLayout2.xml"/><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10.emf"/><Relationship Id="rId10" Type="http://schemas.openxmlformats.org/officeDocument/2006/relationships/image" Target="../media/image60.png"/><Relationship Id="rId4" Type="http://schemas.openxmlformats.org/officeDocument/2006/relationships/oleObject" Target="../embeddings/oleObject5.bin"/><Relationship Id="rId9"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délník 5"/>
          <p:cNvSpPr/>
          <p:nvPr/>
        </p:nvSpPr>
        <p:spPr>
          <a:xfrm>
            <a:off x="400162" y="5581221"/>
            <a:ext cx="2808312" cy="9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ctrTitle"/>
          </p:nvPr>
        </p:nvSpPr>
        <p:spPr>
          <a:xfrm>
            <a:off x="346208" y="1715412"/>
            <a:ext cx="8544376" cy="2358740"/>
          </a:xfrm>
        </p:spPr>
        <p:txBody>
          <a:bodyPr>
            <a:noAutofit/>
          </a:bodyPr>
          <a:lstStyle/>
          <a:p>
            <a:pPr>
              <a:lnSpc>
                <a:spcPct val="100000"/>
              </a:lnSpc>
            </a:pPr>
            <a:r>
              <a:rPr lang="cs-CZ" sz="4400" dirty="0" smtClean="0">
                <a:solidFill>
                  <a:srgbClr val="D81E04"/>
                </a:solidFill>
              </a:rPr>
              <a:t>Pyrolýzní technologie                a strategie vývoje v této oblasti</a:t>
            </a:r>
            <a:br>
              <a:rPr lang="cs-CZ" sz="4400" dirty="0" smtClean="0">
                <a:solidFill>
                  <a:srgbClr val="D81E04"/>
                </a:solidFill>
              </a:rPr>
            </a:br>
            <a:endParaRPr lang="cs-CZ" sz="4400" dirty="0">
              <a:solidFill>
                <a:srgbClr val="D81E04"/>
              </a:solidFill>
            </a:endParaRPr>
          </a:p>
        </p:txBody>
      </p:sp>
      <p:pic>
        <p:nvPicPr>
          <p:cNvPr id="20" name="Obrázek 19">
            <a:extLst>
              <a:ext uri="{FF2B5EF4-FFF2-40B4-BE49-F238E27FC236}">
                <a16:creationId xmlns:a16="http://schemas.microsoft.com/office/drawing/2014/main" id="{49E62DC6-9328-4BEA-AA49-70B4AE023888}"/>
              </a:ext>
            </a:extLst>
          </p:cNvPr>
          <p:cNvPicPr>
            <a:picLocks noChangeAspect="1"/>
          </p:cNvPicPr>
          <p:nvPr/>
        </p:nvPicPr>
        <p:blipFill rotWithShape="1">
          <a:blip r:embed="rId3"/>
          <a:srcRect t="14636"/>
          <a:stretch/>
        </p:blipFill>
        <p:spPr>
          <a:xfrm>
            <a:off x="400162" y="4916019"/>
            <a:ext cx="2974256" cy="1195409"/>
          </a:xfrm>
          <a:prstGeom prst="rect">
            <a:avLst/>
          </a:prstGeom>
        </p:spPr>
      </p:pic>
      <p:sp>
        <p:nvSpPr>
          <p:cNvPr id="3" name="Zástupný symbol pro text 2"/>
          <p:cNvSpPr>
            <a:spLocks noGrp="1"/>
          </p:cNvSpPr>
          <p:nvPr>
            <p:ph type="body" sz="quarter" idx="13"/>
          </p:nvPr>
        </p:nvSpPr>
        <p:spPr>
          <a:xfrm>
            <a:off x="9912424" y="5397698"/>
            <a:ext cx="1926059" cy="1314846"/>
          </a:xfrm>
        </p:spPr>
        <p:txBody>
          <a:bodyPr/>
          <a:lstStyle/>
          <a:p>
            <a:pPr algn="r">
              <a:lnSpc>
                <a:spcPct val="100000"/>
              </a:lnSpc>
            </a:pPr>
            <a:r>
              <a:rPr lang="cs-CZ" sz="2400" b="1" dirty="0" smtClean="0">
                <a:solidFill>
                  <a:srgbClr val="676D6F"/>
                </a:solidFill>
              </a:rPr>
              <a:t>PLASTKO</a:t>
            </a:r>
            <a:endParaRPr lang="en-US" sz="2400" b="1" dirty="0" smtClean="0">
              <a:solidFill>
                <a:srgbClr val="676D6F"/>
              </a:solidFill>
            </a:endParaRPr>
          </a:p>
          <a:p>
            <a:pPr algn="r">
              <a:lnSpc>
                <a:spcPct val="100000"/>
              </a:lnSpc>
            </a:pPr>
            <a:r>
              <a:rPr lang="cs-CZ" sz="2400" b="1" dirty="0" smtClean="0">
                <a:solidFill>
                  <a:srgbClr val="676D6F"/>
                </a:solidFill>
              </a:rPr>
              <a:t>17. 4. </a:t>
            </a:r>
            <a:r>
              <a:rPr lang="en-US" sz="2400" b="1" dirty="0" smtClean="0">
                <a:solidFill>
                  <a:srgbClr val="676D6F"/>
                </a:solidFill>
              </a:rPr>
              <a:t>202</a:t>
            </a:r>
            <a:r>
              <a:rPr lang="cs-CZ" sz="2400" b="1" dirty="0" smtClean="0">
                <a:solidFill>
                  <a:srgbClr val="676D6F"/>
                </a:solidFill>
              </a:rPr>
              <a:t>4</a:t>
            </a:r>
          </a:p>
          <a:p>
            <a:pPr algn="r">
              <a:lnSpc>
                <a:spcPct val="100000"/>
              </a:lnSpc>
            </a:pPr>
            <a:r>
              <a:rPr lang="cs-CZ" sz="2400" b="1" dirty="0" smtClean="0">
                <a:solidFill>
                  <a:srgbClr val="676D6F"/>
                </a:solidFill>
              </a:rPr>
              <a:t>Zlín</a:t>
            </a:r>
            <a:endParaRPr lang="en-US" sz="2400" b="1" dirty="0" smtClean="0">
              <a:solidFill>
                <a:srgbClr val="676D6F"/>
              </a:solidFill>
            </a:endParaRPr>
          </a:p>
        </p:txBody>
      </p:sp>
      <p:pic>
        <p:nvPicPr>
          <p:cNvPr id="12" name="Obrázek 11">
            <a:extLst>
              <a:ext uri="{FF2B5EF4-FFF2-40B4-BE49-F238E27FC236}">
                <a16:creationId xmlns:a16="http://schemas.microsoft.com/office/drawing/2014/main" id="{49E62DC6-9328-4BEA-AA49-70B4AE023888}"/>
              </a:ext>
            </a:extLst>
          </p:cNvPr>
          <p:cNvPicPr>
            <a:picLocks noChangeAspect="1"/>
          </p:cNvPicPr>
          <p:nvPr/>
        </p:nvPicPr>
        <p:blipFill rotWithShape="1">
          <a:blip r:embed="rId3"/>
          <a:srcRect t="14636"/>
          <a:stretch/>
        </p:blipFill>
        <p:spPr>
          <a:xfrm>
            <a:off x="411246" y="3375211"/>
            <a:ext cx="2974256" cy="1195409"/>
          </a:xfrm>
          <a:prstGeom prst="rect">
            <a:avLst/>
          </a:prstGeom>
        </p:spPr>
      </p:pic>
      <p:pic>
        <p:nvPicPr>
          <p:cNvPr id="13" name="Obrázek 12"/>
          <p:cNvPicPr>
            <a:picLocks noChangeAspect="1"/>
          </p:cNvPicPr>
          <p:nvPr/>
        </p:nvPicPr>
        <p:blipFill>
          <a:blip r:embed="rId4"/>
          <a:stretch>
            <a:fillRect/>
          </a:stretch>
        </p:blipFill>
        <p:spPr>
          <a:xfrm>
            <a:off x="4047576" y="4844402"/>
            <a:ext cx="3086070" cy="1015758"/>
          </a:xfrm>
          <a:prstGeom prst="rect">
            <a:avLst/>
          </a:prstGeom>
        </p:spPr>
      </p:pic>
      <p:pic>
        <p:nvPicPr>
          <p:cNvPr id="14" name="Picture 8" descr="ORLEN Unipetro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542" y="3241675"/>
            <a:ext cx="3142001" cy="1006559"/>
          </a:xfrm>
          <a:prstGeom prst="rect">
            <a:avLst/>
          </a:prstGeom>
          <a:noFill/>
          <a:extLst/>
        </p:spPr>
      </p:pic>
      <p:sp>
        <p:nvSpPr>
          <p:cNvPr id="15" name="Zástupný symbol pro text 6"/>
          <p:cNvSpPr>
            <a:spLocks noGrp="1"/>
          </p:cNvSpPr>
          <p:nvPr>
            <p:ph type="body" sz="quarter" idx="4294967295"/>
          </p:nvPr>
        </p:nvSpPr>
        <p:spPr>
          <a:xfrm>
            <a:off x="1106286" y="4297488"/>
            <a:ext cx="1584176" cy="375997"/>
          </a:xfrm>
          <a:prstGeom prst="rect">
            <a:avLst/>
          </a:prstGeom>
        </p:spPr>
        <p:txBody>
          <a:bodyPr/>
          <a:lstStyle/>
          <a:p>
            <a:r>
              <a:rPr lang="cs-CZ" sz="2400" dirty="0">
                <a:solidFill>
                  <a:schemeClr val="tx2"/>
                </a:solidFill>
              </a:rPr>
              <a:t>Jan </a:t>
            </a:r>
            <a:r>
              <a:rPr lang="cs-CZ" sz="2400" dirty="0" smtClean="0">
                <a:solidFill>
                  <a:schemeClr val="tx2"/>
                </a:solidFill>
              </a:rPr>
              <a:t>Snow </a:t>
            </a:r>
            <a:endParaRPr lang="cs-CZ" sz="2400" dirty="0">
              <a:solidFill>
                <a:schemeClr val="tx2"/>
              </a:solidFill>
            </a:endParaRPr>
          </a:p>
        </p:txBody>
      </p:sp>
      <p:sp>
        <p:nvSpPr>
          <p:cNvPr id="16" name="Zástupný symbol pro text 6"/>
          <p:cNvSpPr>
            <a:spLocks noGrp="1"/>
          </p:cNvSpPr>
          <p:nvPr>
            <p:ph type="body" sz="quarter" idx="4294967295"/>
          </p:nvPr>
        </p:nvSpPr>
        <p:spPr>
          <a:xfrm>
            <a:off x="4701417" y="5854421"/>
            <a:ext cx="1778387" cy="375997"/>
          </a:xfrm>
          <a:prstGeom prst="rect">
            <a:avLst/>
          </a:prstGeom>
        </p:spPr>
        <p:txBody>
          <a:bodyPr>
            <a:noAutofit/>
          </a:bodyPr>
          <a:lstStyle/>
          <a:p>
            <a:r>
              <a:rPr lang="cs-CZ" sz="2400" dirty="0" smtClean="0">
                <a:solidFill>
                  <a:schemeClr val="tx2"/>
                </a:solidFill>
              </a:rPr>
              <a:t>Pavel Kuráň</a:t>
            </a:r>
            <a:endParaRPr lang="cs-CZ" sz="2400" dirty="0">
              <a:solidFill>
                <a:schemeClr val="tx2"/>
              </a:solidFill>
            </a:endParaRPr>
          </a:p>
        </p:txBody>
      </p:sp>
      <p:sp>
        <p:nvSpPr>
          <p:cNvPr id="17" name="Zástupný symbol pro text 6"/>
          <p:cNvSpPr>
            <a:spLocks noGrp="1"/>
          </p:cNvSpPr>
          <p:nvPr>
            <p:ph type="body" sz="quarter" idx="4294967295"/>
          </p:nvPr>
        </p:nvSpPr>
        <p:spPr>
          <a:xfrm>
            <a:off x="796694" y="5854422"/>
            <a:ext cx="2181192" cy="375997"/>
          </a:xfrm>
          <a:prstGeom prst="rect">
            <a:avLst/>
          </a:prstGeom>
        </p:spPr>
        <p:txBody>
          <a:bodyPr>
            <a:noAutofit/>
          </a:bodyPr>
          <a:lstStyle/>
          <a:p>
            <a:r>
              <a:rPr lang="cs-CZ" sz="2400" dirty="0" smtClean="0">
                <a:solidFill>
                  <a:schemeClr val="tx2"/>
                </a:solidFill>
              </a:rPr>
              <a:t>Jaromír Lederer</a:t>
            </a:r>
            <a:endParaRPr lang="cs-CZ" sz="2400" dirty="0">
              <a:solidFill>
                <a:schemeClr val="tx2"/>
              </a:solidFill>
            </a:endParaRPr>
          </a:p>
        </p:txBody>
      </p:sp>
      <p:sp>
        <p:nvSpPr>
          <p:cNvPr id="18" name="Zástupný symbol pro text 6"/>
          <p:cNvSpPr>
            <a:spLocks noGrp="1"/>
          </p:cNvSpPr>
          <p:nvPr>
            <p:ph type="body" sz="quarter" idx="4294967295"/>
          </p:nvPr>
        </p:nvSpPr>
        <p:spPr>
          <a:xfrm>
            <a:off x="4487588" y="4261034"/>
            <a:ext cx="2327908" cy="375997"/>
          </a:xfrm>
          <a:prstGeom prst="rect">
            <a:avLst/>
          </a:prstGeom>
        </p:spPr>
        <p:txBody>
          <a:bodyPr>
            <a:noAutofit/>
          </a:bodyPr>
          <a:lstStyle/>
          <a:p>
            <a:r>
              <a:rPr lang="cs-CZ" sz="2400" dirty="0" smtClean="0">
                <a:solidFill>
                  <a:schemeClr val="tx2"/>
                </a:solidFill>
              </a:rPr>
              <a:t>Robert Suchopa</a:t>
            </a:r>
            <a:endParaRPr lang="cs-CZ" sz="2400" dirty="0">
              <a:solidFill>
                <a:schemeClr val="tx2"/>
              </a:solidFill>
            </a:endParaRPr>
          </a:p>
        </p:txBody>
      </p:sp>
    </p:spTree>
    <p:extLst>
      <p:ext uri="{BB962C8B-B14F-4D97-AF65-F5344CB8AC3E}">
        <p14:creationId xmlns:p14="http://schemas.microsoft.com/office/powerpoint/2010/main" val="402602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6212" y="5814425"/>
            <a:ext cx="46085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ástupný symbol pro číslo snímku 1"/>
          <p:cNvSpPr>
            <a:spLocks noGrp="1"/>
          </p:cNvSpPr>
          <p:nvPr>
            <p:ph type="sldNum" sz="quarter" idx="4"/>
          </p:nvPr>
        </p:nvSpPr>
        <p:spPr>
          <a:xfrm>
            <a:off x="10050034" y="6066453"/>
            <a:ext cx="1220273" cy="216024"/>
          </a:xfrm>
        </p:spPr>
        <p:txBody>
          <a:bodyPr/>
          <a:lstStyle/>
          <a:p>
            <a:fld id="{F633C6B9-C75B-4149-93B0-5E1BF0C180BC}" type="slidenum">
              <a:rPr lang="cs-CZ" smtClean="0"/>
              <a:pPr/>
              <a:t>10</a:t>
            </a:fld>
            <a:endParaRPr lang="cs-CZ" dirty="0"/>
          </a:p>
        </p:txBody>
      </p:sp>
      <p:sp>
        <p:nvSpPr>
          <p:cNvPr id="4" name="Zástupný symbol pro text 3"/>
          <p:cNvSpPr>
            <a:spLocks noGrp="1"/>
          </p:cNvSpPr>
          <p:nvPr>
            <p:ph type="body" sz="quarter" idx="12"/>
          </p:nvPr>
        </p:nvSpPr>
        <p:spPr>
          <a:xfrm>
            <a:off x="760117" y="411957"/>
            <a:ext cx="9900054" cy="432048"/>
          </a:xfrm>
        </p:spPr>
        <p:txBody>
          <a:bodyPr/>
          <a:lstStyle/>
          <a:p>
            <a:r>
              <a:rPr lang="cs-CZ" sz="3200" dirty="0" smtClean="0"/>
              <a:t>Odstranění heteroatomů – dílčí cíle výzkumu</a:t>
            </a:r>
            <a:endParaRPr lang="en-US" sz="3200" dirty="0"/>
          </a:p>
        </p:txBody>
      </p:sp>
      <p:graphicFrame>
        <p:nvGraphicFramePr>
          <p:cNvPr id="8" name="Tabulka 7"/>
          <p:cNvGraphicFramePr>
            <a:graphicFrameLocks noGrp="1"/>
          </p:cNvGraphicFramePr>
          <p:nvPr>
            <p:extLst>
              <p:ext uri="{D42A27DB-BD31-4B8C-83A1-F6EECF244321}">
                <p14:modId xmlns:p14="http://schemas.microsoft.com/office/powerpoint/2010/main" val="2407233910"/>
              </p:ext>
            </p:extLst>
          </p:nvPr>
        </p:nvGraphicFramePr>
        <p:xfrm>
          <a:off x="2664186" y="4246836"/>
          <a:ext cx="5892737" cy="1783080"/>
        </p:xfrm>
        <a:graphic>
          <a:graphicData uri="http://schemas.openxmlformats.org/drawingml/2006/table">
            <a:tbl>
              <a:tblPr firstRow="1" firstCol="1" bandRow="1">
                <a:tableStyleId>{073A0DAA-6AF3-43AB-8588-CEC1D06C72B9}</a:tableStyleId>
              </a:tblPr>
              <a:tblGrid>
                <a:gridCol w="1473200">
                  <a:extLst>
                    <a:ext uri="{9D8B030D-6E8A-4147-A177-3AD203B41FA5}">
                      <a16:colId xmlns:a16="http://schemas.microsoft.com/office/drawing/2014/main" val="20000"/>
                    </a:ext>
                  </a:extLst>
                </a:gridCol>
                <a:gridCol w="1250887">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511300">
                  <a:extLst>
                    <a:ext uri="{9D8B030D-6E8A-4147-A177-3AD203B41FA5}">
                      <a16:colId xmlns:a16="http://schemas.microsoft.com/office/drawing/2014/main" val="536709090"/>
                    </a:ext>
                  </a:extLst>
                </a:gridCol>
              </a:tblGrid>
              <a:tr h="257810">
                <a:tc>
                  <a:txBody>
                    <a:bodyPr/>
                    <a:lstStyle/>
                    <a:p>
                      <a:pPr algn="ctr">
                        <a:lnSpc>
                          <a:spcPct val="130000"/>
                        </a:lnSpc>
                        <a:spcAft>
                          <a:spcPts val="0"/>
                        </a:spcAft>
                      </a:pPr>
                      <a:r>
                        <a:rPr lang="en-US" sz="1800" dirty="0">
                          <a:effectLst/>
                        </a:rPr>
                        <a:t> </a:t>
                      </a:r>
                      <a:endParaRPr lang="cs-CZ" sz="1800" dirty="0">
                        <a:effectLst/>
                        <a:latin typeface="Arial" panose="020B0604020202020204" pitchFamily="34" charset="0"/>
                        <a:ea typeface="Calibri" panose="020F0502020204030204" pitchFamily="34" charset="0"/>
                      </a:endParaRPr>
                    </a:p>
                  </a:txBody>
                  <a:tcPr marL="44450" marR="4445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konvenční</a:t>
                      </a:r>
                    </a:p>
                  </a:txBody>
                  <a:tcPr marL="44450" marR="44450" marT="0" marB="0" anchor="ctr"/>
                </a:tc>
                <a:tc>
                  <a:txBody>
                    <a:bodyPr/>
                    <a:lstStyle/>
                    <a:p>
                      <a:pPr algn="ctr">
                        <a:lnSpc>
                          <a:spcPct val="130000"/>
                        </a:lnSpc>
                        <a:spcAft>
                          <a:spcPts val="0"/>
                        </a:spcAft>
                      </a:pPr>
                      <a:r>
                        <a:rPr lang="cs-CZ" sz="1800" b="0" dirty="0" smtClean="0">
                          <a:effectLst/>
                        </a:rPr>
                        <a:t>kroková (1h)</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rPr>
                        <a:t>kroková (2h)</a:t>
                      </a:r>
                      <a:endParaRPr lang="cs-CZ" sz="1800" b="0" dirty="0">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0"/>
                  </a:ext>
                </a:extLst>
              </a:tr>
              <a:tr h="200025">
                <a:tc>
                  <a:txBody>
                    <a:bodyPr/>
                    <a:lstStyle/>
                    <a:p>
                      <a:pPr algn="ctr">
                        <a:lnSpc>
                          <a:spcPct val="130000"/>
                        </a:lnSpc>
                        <a:spcAft>
                          <a:spcPts val="0"/>
                        </a:spcAft>
                      </a:pPr>
                      <a:r>
                        <a:rPr lang="cs-CZ" sz="1800" b="0" dirty="0" smtClean="0">
                          <a:effectLst/>
                        </a:rPr>
                        <a:t>teplota</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en-US" sz="1800" dirty="0">
                          <a:effectLst/>
                        </a:rPr>
                        <a:t>500 °C</a:t>
                      </a:r>
                      <a:endParaRPr lang="cs-CZ" sz="1800" b="1" dirty="0">
                        <a:effectLst/>
                        <a:latin typeface="Arial" panose="020B0604020202020204" pitchFamily="34" charset="0"/>
                        <a:ea typeface="Calibri" panose="020F0502020204030204" pitchFamily="34" charset="0"/>
                      </a:endParaRPr>
                    </a:p>
                  </a:txBody>
                  <a:tcPr marL="44450" marR="44450" marT="0" marB="0" anchor="ctr"/>
                </a:tc>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dirty="0" smtClean="0">
                          <a:effectLst/>
                        </a:rPr>
                        <a:t>350 °C – 500 °C</a:t>
                      </a:r>
                      <a:endParaRPr lang="cs-CZ" sz="1800" b="1" dirty="0" smtClean="0">
                        <a:effectLst/>
                        <a:latin typeface="Arial" panose="020B0604020202020204" pitchFamily="34" charset="0"/>
                        <a:ea typeface="Calibri" panose="020F0502020204030204" pitchFamily="34" charset="0"/>
                      </a:endParaRPr>
                    </a:p>
                  </a:txBody>
                  <a:tcPr marL="44450" marR="44450" marT="0" marB="0" anchor="ctr"/>
                </a:tc>
                <a:tc hMerge="1">
                  <a:txBody>
                    <a:bodyPr/>
                    <a:lstStyle/>
                    <a:p>
                      <a:endParaRPr lang="cs-CZ" dirty="0"/>
                    </a:p>
                  </a:txBody>
                  <a:tcPr marL="44450" marR="44450" marT="0" marB="0" anchor="ctr"/>
                </a:tc>
                <a:extLst>
                  <a:ext uri="{0D108BD9-81ED-4DB2-BD59-A6C34878D82A}">
                    <a16:rowId xmlns:a16="http://schemas.microsoft.com/office/drawing/2014/main" val="10001"/>
                  </a:ext>
                </a:extLst>
              </a:tr>
              <a:tr h="200025">
                <a:tc>
                  <a:txBody>
                    <a:bodyPr/>
                    <a:lstStyle/>
                    <a:p>
                      <a:pPr algn="ctr">
                        <a:lnSpc>
                          <a:spcPct val="130000"/>
                        </a:lnSpc>
                        <a:spcAft>
                          <a:spcPts val="0"/>
                        </a:spcAft>
                      </a:pPr>
                      <a:r>
                        <a:rPr lang="cs-CZ" sz="1800" b="0" dirty="0" smtClean="0">
                          <a:effectLst/>
                        </a:rPr>
                        <a:t>průtok</a:t>
                      </a:r>
                      <a:r>
                        <a:rPr lang="cs-CZ" sz="1800" b="0" baseline="0" dirty="0" smtClean="0">
                          <a:effectLst/>
                        </a:rPr>
                        <a:t> </a:t>
                      </a:r>
                      <a:r>
                        <a:rPr lang="en-US" sz="1800" b="0" dirty="0" smtClean="0">
                          <a:effectLst/>
                        </a:rPr>
                        <a:t>N</a:t>
                      </a:r>
                      <a:r>
                        <a:rPr lang="en-US" sz="1800" b="0" baseline="-25000" dirty="0" smtClean="0">
                          <a:effectLst/>
                        </a:rPr>
                        <a:t>2</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en-US" sz="1800" dirty="0">
                          <a:effectLst/>
                        </a:rPr>
                        <a:t>5 </a:t>
                      </a:r>
                      <a:r>
                        <a:rPr lang="en-US" sz="1800" dirty="0" smtClean="0">
                          <a:effectLst/>
                        </a:rPr>
                        <a:t>l/h</a:t>
                      </a:r>
                      <a:endParaRPr lang="cs-CZ" sz="1800" b="1" dirty="0">
                        <a:effectLst/>
                        <a:latin typeface="Arial" panose="020B0604020202020204" pitchFamily="34" charset="0"/>
                        <a:ea typeface="Calibri" panose="020F0502020204030204" pitchFamily="34" charset="0"/>
                      </a:endParaRPr>
                    </a:p>
                  </a:txBody>
                  <a:tcPr marL="44450" marR="44450" marT="0" marB="0" anchor="ctr"/>
                </a:tc>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dirty="0" smtClean="0">
                          <a:effectLst/>
                        </a:rPr>
                        <a:t>60 l/h – 5 l/h</a:t>
                      </a:r>
                      <a:endParaRPr lang="cs-CZ" sz="1800" b="1" dirty="0" smtClean="0">
                        <a:effectLst/>
                        <a:latin typeface="Arial" panose="020B0604020202020204" pitchFamily="34" charset="0"/>
                        <a:ea typeface="Calibri" panose="020F0502020204030204" pitchFamily="34" charset="0"/>
                      </a:endParaRPr>
                    </a:p>
                  </a:txBody>
                  <a:tcPr marL="44450" marR="44450" marT="0" marB="0" anchor="ctr"/>
                </a:tc>
                <a:tc hMerge="1">
                  <a:txBody>
                    <a:bodyPr/>
                    <a:lstStyle/>
                    <a:p>
                      <a:endParaRPr lang="cs-CZ" dirty="0"/>
                    </a:p>
                  </a:txBody>
                  <a:tcPr marL="44450" marR="44450" marT="0" marB="0" anchor="ctr"/>
                </a:tc>
                <a:extLst>
                  <a:ext uri="{0D108BD9-81ED-4DB2-BD59-A6C34878D82A}">
                    <a16:rowId xmlns:a16="http://schemas.microsoft.com/office/drawing/2014/main" val="10002"/>
                  </a:ext>
                </a:extLst>
              </a:tr>
              <a:tr h="200025">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l-GR" sz="1800" b="0" dirty="0" smtClean="0">
                          <a:effectLst/>
                        </a:rPr>
                        <a:t>Δ</a:t>
                      </a:r>
                      <a:r>
                        <a:rPr lang="cs-CZ" sz="1800" b="0" dirty="0" smtClean="0">
                          <a:effectLst/>
                        </a:rPr>
                        <a:t>T </a:t>
                      </a:r>
                      <a:endParaRPr lang="cs-CZ" sz="1800" b="0" dirty="0" smtClean="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en-US" sz="1800" dirty="0">
                          <a:effectLst/>
                        </a:rPr>
                        <a:t>10 °</a:t>
                      </a:r>
                      <a:r>
                        <a:rPr lang="en-US" sz="1800" dirty="0" smtClean="0">
                          <a:effectLst/>
                        </a:rPr>
                        <a:t>C/min</a:t>
                      </a:r>
                      <a:endParaRPr lang="en-US" sz="1800" b="1" dirty="0" smtClean="0">
                        <a:effectLst/>
                      </a:endParaRPr>
                    </a:p>
                  </a:txBody>
                  <a:tcPr marL="44450" marR="44450" marT="0" marB="0" anchor="ctr"/>
                </a:tc>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dirty="0" smtClean="0">
                          <a:effectLst/>
                        </a:rPr>
                        <a:t>10 °C/min</a:t>
                      </a:r>
                      <a:endParaRPr lang="cs-CZ" sz="1800" b="1" dirty="0" smtClean="0">
                        <a:effectLst/>
                        <a:latin typeface="Arial" panose="020B0604020202020204" pitchFamily="34" charset="0"/>
                        <a:ea typeface="Calibri" panose="020F0502020204030204" pitchFamily="34" charset="0"/>
                      </a:endParaRPr>
                    </a:p>
                  </a:txBody>
                  <a:tcPr marL="44450" marR="44450" marT="0" marB="0" anchor="ctr"/>
                </a:tc>
                <a:tc hMerge="1">
                  <a:txBody>
                    <a:bodyPr/>
                    <a:lstStyle/>
                    <a:p>
                      <a:endParaRPr lang="cs-CZ" dirty="0"/>
                    </a:p>
                  </a:txBody>
                  <a:tcPr marL="44450" marR="44450" marT="0" marB="0" anchor="ctr"/>
                </a:tc>
                <a:extLst>
                  <a:ext uri="{0D108BD9-81ED-4DB2-BD59-A6C34878D82A}">
                    <a16:rowId xmlns:a16="http://schemas.microsoft.com/office/drawing/2014/main" val="10003"/>
                  </a:ext>
                </a:extLst>
              </a:tr>
              <a:tr h="200025">
                <a:tc>
                  <a:txBody>
                    <a:bodyPr/>
                    <a:lstStyle/>
                    <a:p>
                      <a:pPr algn="ctr">
                        <a:lnSpc>
                          <a:spcPct val="130000"/>
                        </a:lnSpc>
                        <a:spcAft>
                          <a:spcPts val="0"/>
                        </a:spcAft>
                      </a:pPr>
                      <a:r>
                        <a:rPr lang="cs-CZ" sz="1800" b="0" dirty="0" smtClean="0">
                          <a:effectLst/>
                        </a:rPr>
                        <a:t>celkový čas</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en-US" sz="1800" dirty="0">
                          <a:effectLst/>
                        </a:rPr>
                        <a:t>4 h</a:t>
                      </a:r>
                      <a:endParaRPr lang="cs-CZ" sz="1800" b="1"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en-US" sz="1800" dirty="0">
                          <a:effectLst/>
                        </a:rPr>
                        <a:t>5 h</a:t>
                      </a:r>
                      <a:endParaRPr lang="cs-CZ" sz="1800" b="1"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dirty="0" smtClean="0">
                          <a:effectLst/>
                        </a:rPr>
                        <a:t>6 h</a:t>
                      </a:r>
                      <a:endParaRPr lang="cs-CZ" sz="1800" b="1" dirty="0">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4"/>
                  </a:ext>
                </a:extLst>
              </a:tr>
            </a:tbl>
          </a:graphicData>
        </a:graphic>
      </p:graphicFrame>
      <p:sp>
        <p:nvSpPr>
          <p:cNvPr id="13" name="Obdélník 12"/>
          <p:cNvSpPr/>
          <p:nvPr/>
        </p:nvSpPr>
        <p:spPr>
          <a:xfrm>
            <a:off x="2560114" y="3782075"/>
            <a:ext cx="2159566" cy="414985"/>
          </a:xfrm>
          <a:prstGeom prst="rect">
            <a:avLst/>
          </a:prstGeom>
        </p:spPr>
        <p:txBody>
          <a:bodyPr wrap="none">
            <a:spAutoFit/>
          </a:bodyPr>
          <a:lstStyle/>
          <a:p>
            <a:pPr algn="just">
              <a:lnSpc>
                <a:spcPct val="130000"/>
              </a:lnSpc>
              <a:spcBef>
                <a:spcPts val="600"/>
              </a:spcBef>
              <a:spcAft>
                <a:spcPts val="600"/>
              </a:spcAft>
              <a:tabLst>
                <a:tab pos="5182235" algn="l"/>
              </a:tabLst>
            </a:pPr>
            <a:r>
              <a:rPr lang="cs-CZ" i="1" dirty="0" smtClean="0">
                <a:latin typeface="Arial" panose="020B0604020202020204" pitchFamily="34" charset="0"/>
                <a:ea typeface="Calibri" panose="020F0502020204030204" pitchFamily="34" charset="0"/>
              </a:rPr>
              <a:t>Parametry pyrolýzy</a:t>
            </a:r>
            <a:endParaRPr lang="cs-CZ" i="1" dirty="0">
              <a:effectLst/>
              <a:latin typeface="Arial" panose="020B0604020202020204" pitchFamily="34" charset="0"/>
              <a:ea typeface="Calibri" panose="020F0502020204030204" pitchFamily="34" charset="0"/>
            </a:endParaRPr>
          </a:p>
        </p:txBody>
      </p:sp>
      <p:sp>
        <p:nvSpPr>
          <p:cNvPr id="7" name="TextovéPole 6"/>
          <p:cNvSpPr txBox="1"/>
          <p:nvPr/>
        </p:nvSpPr>
        <p:spPr>
          <a:xfrm>
            <a:off x="201817" y="1196752"/>
            <a:ext cx="10801200" cy="2585323"/>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cs-CZ" sz="2400" dirty="0" smtClean="0"/>
              <a:t>Zjištění míry </a:t>
            </a:r>
            <a:r>
              <a:rPr lang="cs-CZ" sz="2400" dirty="0" err="1" smtClean="0"/>
              <a:t>dehalogenace</a:t>
            </a:r>
            <a:r>
              <a:rPr lang="cs-CZ" sz="2400" dirty="0" smtClean="0"/>
              <a:t> při krokové pyrolýze. </a:t>
            </a:r>
          </a:p>
          <a:p>
            <a:pPr marL="742950" lvl="1" indent="-285750">
              <a:lnSpc>
                <a:spcPct val="150000"/>
              </a:lnSpc>
              <a:buFont typeface="Arial" panose="020B0604020202020204" pitchFamily="34" charset="0"/>
              <a:buChar char="•"/>
            </a:pPr>
            <a:r>
              <a:rPr lang="cs-CZ" sz="2400" dirty="0" smtClean="0"/>
              <a:t>Navržení mechanismu snížené účinnosti při pyrolýze reálných odpadů.</a:t>
            </a:r>
          </a:p>
          <a:p>
            <a:pPr marL="742950" lvl="1" indent="-285750">
              <a:lnSpc>
                <a:spcPct val="150000"/>
              </a:lnSpc>
              <a:buFont typeface="Arial" panose="020B0604020202020204" pitchFamily="34" charset="0"/>
              <a:buChar char="•"/>
            </a:pPr>
            <a:r>
              <a:rPr lang="cs-CZ" sz="2400" dirty="0" smtClean="0"/>
              <a:t>Nalezení vhodného chemického činidla</a:t>
            </a:r>
            <a:r>
              <a:rPr lang="cs-CZ" sz="2400" dirty="0"/>
              <a:t> </a:t>
            </a:r>
            <a:r>
              <a:rPr lang="cs-CZ" sz="2400" dirty="0" smtClean="0"/>
              <a:t>pro odstranění halogenů.</a:t>
            </a:r>
          </a:p>
          <a:p>
            <a:pPr marL="742950" lvl="1" indent="-285750">
              <a:lnSpc>
                <a:spcPct val="150000"/>
              </a:lnSpc>
              <a:buFont typeface="Arial" panose="020B0604020202020204" pitchFamily="34" charset="0"/>
              <a:buChar char="•"/>
            </a:pPr>
            <a:r>
              <a:rPr lang="cs-CZ" sz="2400" dirty="0"/>
              <a:t>Zjištění </a:t>
            </a:r>
            <a:r>
              <a:rPr lang="cs-CZ" sz="2400" dirty="0" smtClean="0"/>
              <a:t>distribuce a možností odstranění ostatních </a:t>
            </a:r>
            <a:r>
              <a:rPr lang="cs-CZ" sz="2400" dirty="0"/>
              <a:t>heteroatomů</a:t>
            </a:r>
            <a:r>
              <a:rPr lang="cs-CZ" sz="2400" dirty="0" smtClean="0"/>
              <a:t>.</a:t>
            </a:r>
          </a:p>
          <a:p>
            <a:pPr marL="285750" indent="-285750">
              <a:buFont typeface="Arial" panose="020B0604020202020204" pitchFamily="34" charset="0"/>
              <a:buChar char="•"/>
            </a:pPr>
            <a:endParaRPr lang="cs-CZ" dirty="0" smtClean="0"/>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68" y="915194"/>
            <a:ext cx="980728" cy="980728"/>
          </a:xfrm>
          <a:prstGeom prst="rect">
            <a:avLst/>
          </a:prstGeom>
        </p:spPr>
      </p:pic>
      <p:pic>
        <p:nvPicPr>
          <p:cNvPr id="14" name="Obráze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0170" y="1529348"/>
            <a:ext cx="980728" cy="980728"/>
          </a:xfrm>
          <a:prstGeom prst="rect">
            <a:avLst/>
          </a:prstGeom>
        </p:spPr>
      </p:pic>
      <p:pic>
        <p:nvPicPr>
          <p:cNvPr id="15" name="Obráze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1075" y="2103279"/>
            <a:ext cx="980728" cy="980728"/>
          </a:xfrm>
          <a:prstGeom prst="rect">
            <a:avLst/>
          </a:prstGeom>
        </p:spPr>
      </p:pic>
    </p:spTree>
    <p:extLst>
      <p:ext uri="{BB962C8B-B14F-4D97-AF65-F5344CB8AC3E}">
        <p14:creationId xmlns:p14="http://schemas.microsoft.com/office/powerpoint/2010/main" val="359814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11</a:t>
            </a:fld>
            <a:endParaRPr lang="cs-CZ" dirty="0"/>
          </a:p>
        </p:txBody>
      </p:sp>
      <p:sp>
        <p:nvSpPr>
          <p:cNvPr id="4" name="Zástupný symbol pro text 3"/>
          <p:cNvSpPr>
            <a:spLocks noGrp="1"/>
          </p:cNvSpPr>
          <p:nvPr>
            <p:ph type="body" sz="quarter" idx="12"/>
          </p:nvPr>
        </p:nvSpPr>
        <p:spPr>
          <a:xfrm>
            <a:off x="586524" y="499205"/>
            <a:ext cx="10502900" cy="432048"/>
          </a:xfrm>
        </p:spPr>
        <p:txBody>
          <a:bodyPr/>
          <a:lstStyle/>
          <a:p>
            <a:r>
              <a:rPr lang="cs-CZ" sz="3200" dirty="0" smtClean="0"/>
              <a:t>Uspořádání laboratorní pyrolýzy</a:t>
            </a:r>
            <a:endParaRPr lang="cs-CZ" sz="3200" dirty="0"/>
          </a:p>
        </p:txBody>
      </p:sp>
      <p:pic>
        <p:nvPicPr>
          <p:cNvPr id="12" name="Obrázek 11" descr="P:\CACTU\nákresy, obrázky\Pyr. úprava martin\foto\DSCN119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973056"/>
            <a:ext cx="3696488" cy="27721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5" name="Obrázek 244"/>
          <p:cNvPicPr>
            <a:picLocks noChangeAspect="1"/>
          </p:cNvPicPr>
          <p:nvPr/>
        </p:nvPicPr>
        <p:blipFill>
          <a:blip r:embed="rId4"/>
          <a:stretch>
            <a:fillRect/>
          </a:stretch>
        </p:blipFill>
        <p:spPr>
          <a:xfrm>
            <a:off x="1030451" y="0"/>
            <a:ext cx="10333161" cy="5628297"/>
          </a:xfrm>
          <a:prstGeom prst="rect">
            <a:avLst/>
          </a:prstGeom>
        </p:spPr>
      </p:pic>
      <p:pic>
        <p:nvPicPr>
          <p:cNvPr id="246" name="Obrázek 245"/>
          <p:cNvPicPr>
            <a:picLocks noChangeAspect="1"/>
          </p:cNvPicPr>
          <p:nvPr/>
        </p:nvPicPr>
        <p:blipFill>
          <a:blip r:embed="rId5"/>
          <a:stretch>
            <a:fillRect/>
          </a:stretch>
        </p:blipFill>
        <p:spPr>
          <a:xfrm>
            <a:off x="9614397" y="1920287"/>
            <a:ext cx="1733053" cy="4464435"/>
          </a:xfrm>
          <a:prstGeom prst="rect">
            <a:avLst/>
          </a:prstGeom>
        </p:spPr>
      </p:pic>
    </p:spTree>
    <p:extLst>
      <p:ext uri="{BB962C8B-B14F-4D97-AF65-F5344CB8AC3E}">
        <p14:creationId xmlns:p14="http://schemas.microsoft.com/office/powerpoint/2010/main" val="78645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a:xfrm>
            <a:off x="10775293" y="6534418"/>
            <a:ext cx="1220273" cy="216024"/>
          </a:xfrm>
        </p:spPr>
        <p:txBody>
          <a:bodyPr/>
          <a:lstStyle/>
          <a:p>
            <a:fld id="{F633C6B9-C75B-4149-93B0-5E1BF0C180BC}" type="slidenum">
              <a:rPr lang="cs-CZ" smtClean="0"/>
              <a:pPr/>
              <a:t>12</a:t>
            </a:fld>
            <a:endParaRPr lang="cs-CZ" dirty="0"/>
          </a:p>
        </p:txBody>
      </p:sp>
      <p:sp>
        <p:nvSpPr>
          <p:cNvPr id="4" name="Zástupný symbol pro text 3"/>
          <p:cNvSpPr>
            <a:spLocks noGrp="1"/>
          </p:cNvSpPr>
          <p:nvPr>
            <p:ph type="body" sz="quarter" idx="12"/>
          </p:nvPr>
        </p:nvSpPr>
        <p:spPr>
          <a:xfrm>
            <a:off x="551384" y="1693251"/>
            <a:ext cx="10502900" cy="432048"/>
          </a:xfrm>
        </p:spPr>
        <p:txBody>
          <a:bodyPr/>
          <a:lstStyle/>
          <a:p>
            <a:r>
              <a:rPr lang="cs-CZ" sz="3200" dirty="0" smtClean="0"/>
              <a:t>Vstupní materiál</a:t>
            </a:r>
            <a:endParaRPr lang="en-US" sz="2000" dirty="0"/>
          </a:p>
        </p:txBody>
      </p:sp>
      <p:pic>
        <p:nvPicPr>
          <p:cNvPr id="5" name="Obrázek 4" descr="P:\CACTU\nákresy, obrázky\MPW-1 (drogeri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3130" y="3360338"/>
            <a:ext cx="2547996" cy="3361187"/>
          </a:xfrm>
          <a:prstGeom prst="rect">
            <a:avLst/>
          </a:prstGeom>
          <a:noFill/>
          <a:ln>
            <a:noFill/>
          </a:ln>
        </p:spPr>
      </p:pic>
      <p:pic>
        <p:nvPicPr>
          <p:cNvPr id="7" name="Obrázek 6" descr="P:\CACTU\nákresy, obrázky\materiály foto\C947A9A8-B007-44A9-BFF1-4281DCED9A0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84713" y="711623"/>
            <a:ext cx="3223373" cy="2448272"/>
          </a:xfrm>
          <a:prstGeom prst="rect">
            <a:avLst/>
          </a:prstGeom>
          <a:noFill/>
          <a:ln>
            <a:noFill/>
          </a:ln>
        </p:spPr>
      </p:pic>
      <p:sp>
        <p:nvSpPr>
          <p:cNvPr id="8" name="Obdélník 7"/>
          <p:cNvSpPr/>
          <p:nvPr/>
        </p:nvSpPr>
        <p:spPr>
          <a:xfrm>
            <a:off x="9309269" y="2633614"/>
            <a:ext cx="90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b="1" dirty="0" smtClean="0"/>
              <a:t>5P</a:t>
            </a:r>
            <a:endParaRPr lang="en-US" sz="4000" b="1" dirty="0"/>
          </a:p>
        </p:txBody>
      </p:sp>
      <p:sp>
        <p:nvSpPr>
          <p:cNvPr id="9" name="Obdélník 8"/>
          <p:cNvSpPr/>
          <p:nvPr/>
        </p:nvSpPr>
        <p:spPr>
          <a:xfrm>
            <a:off x="1406723" y="5850442"/>
            <a:ext cx="1226224"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smtClean="0"/>
              <a:t>drogérie</a:t>
            </a:r>
            <a:endParaRPr lang="en-US" sz="2000" b="1" dirty="0"/>
          </a:p>
        </p:txBody>
      </p:sp>
      <p:pic>
        <p:nvPicPr>
          <p:cNvPr id="3" name="Obrázek 2"/>
          <p:cNvPicPr>
            <a:picLocks noChangeAspect="1"/>
          </p:cNvPicPr>
          <p:nvPr/>
        </p:nvPicPr>
        <p:blipFill rotWithShape="1">
          <a:blip r:embed="rId4" cstate="print">
            <a:extLst>
              <a:ext uri="{28A0092B-C50C-407E-A947-70E740481C1C}">
                <a14:useLocalDpi xmlns:a14="http://schemas.microsoft.com/office/drawing/2010/main" val="0"/>
              </a:ext>
            </a:extLst>
          </a:blip>
          <a:srcRect l="-385"/>
          <a:stretch/>
        </p:blipFill>
        <p:spPr>
          <a:xfrm>
            <a:off x="6306078" y="3708783"/>
            <a:ext cx="2799748" cy="2664296"/>
          </a:xfrm>
          <a:prstGeom prst="rect">
            <a:avLst/>
          </a:prstGeom>
        </p:spPr>
      </p:pic>
      <p:pic>
        <p:nvPicPr>
          <p:cNvPr id="6" name="Obrázek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105826" y="3708783"/>
            <a:ext cx="3004284" cy="2664296"/>
          </a:xfrm>
          <a:prstGeom prst="rect">
            <a:avLst/>
          </a:prstGeom>
        </p:spPr>
      </p:pic>
      <p:sp>
        <p:nvSpPr>
          <p:cNvPr id="12" name="Obdélník 11"/>
          <p:cNvSpPr/>
          <p:nvPr/>
        </p:nvSpPr>
        <p:spPr>
          <a:xfrm>
            <a:off x="7167900" y="5923079"/>
            <a:ext cx="1082157"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smtClean="0"/>
              <a:t>VÝMĚT</a:t>
            </a:r>
            <a:endParaRPr lang="en-US" sz="2000" b="1" dirty="0"/>
          </a:p>
        </p:txBody>
      </p:sp>
      <p:sp>
        <p:nvSpPr>
          <p:cNvPr id="13" name="Obdélník 12"/>
          <p:cNvSpPr/>
          <p:nvPr/>
        </p:nvSpPr>
        <p:spPr>
          <a:xfrm>
            <a:off x="9961595" y="5923079"/>
            <a:ext cx="144016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smtClean="0"/>
              <a:t>ELEKTRO</a:t>
            </a:r>
            <a:endParaRPr lang="en-US" sz="2000" b="1" dirty="0"/>
          </a:p>
        </p:txBody>
      </p:sp>
      <p:pic>
        <p:nvPicPr>
          <p:cNvPr id="11" name="Obrázek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7772" y="3721645"/>
            <a:ext cx="2861082" cy="2651434"/>
          </a:xfrm>
          <a:prstGeom prst="rect">
            <a:avLst/>
          </a:prstGeom>
        </p:spPr>
      </p:pic>
      <p:graphicFrame>
        <p:nvGraphicFramePr>
          <p:cNvPr id="10" name="Tabulka 9"/>
          <p:cNvGraphicFramePr>
            <a:graphicFrameLocks noGrp="1"/>
          </p:cNvGraphicFramePr>
          <p:nvPr>
            <p:extLst>
              <p:ext uri="{D42A27DB-BD31-4B8C-83A1-F6EECF244321}">
                <p14:modId xmlns:p14="http://schemas.microsoft.com/office/powerpoint/2010/main" val="3720165111"/>
              </p:ext>
            </p:extLst>
          </p:nvPr>
        </p:nvGraphicFramePr>
        <p:xfrm>
          <a:off x="4375847" y="324070"/>
          <a:ext cx="3422650" cy="3209544"/>
        </p:xfrm>
        <a:graphic>
          <a:graphicData uri="http://schemas.openxmlformats.org/drawingml/2006/table">
            <a:tbl>
              <a:tblPr firstRow="1" firstCol="1" bandRow="1">
                <a:tableStyleId>{073A0DAA-6AF3-43AB-8588-CEC1D06C72B9}</a:tableStyleId>
              </a:tblPr>
              <a:tblGrid>
                <a:gridCol w="10731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257810">
                <a:tc>
                  <a:txBody>
                    <a:bodyPr/>
                    <a:lstStyle/>
                    <a:p>
                      <a:pPr algn="ctr">
                        <a:lnSpc>
                          <a:spcPct val="130000"/>
                        </a:lnSpc>
                        <a:spcAft>
                          <a:spcPts val="0"/>
                        </a:spcAft>
                      </a:pPr>
                      <a:endParaRPr lang="cs-CZ" sz="1800"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cs-CZ" sz="1800" dirty="0" smtClean="0">
                          <a:effectLst/>
                        </a:rPr>
                        <a:t>materiál</a:t>
                      </a:r>
                      <a:endParaRPr lang="cs-CZ" sz="1800"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cs-CZ" sz="1800" dirty="0" smtClean="0">
                          <a:effectLst/>
                        </a:rPr>
                        <a:t>poměr</a:t>
                      </a:r>
                      <a:endParaRPr lang="cs-CZ" sz="1800"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025">
                <a:tc rowSpan="5">
                  <a:txBody>
                    <a:bodyPr/>
                    <a:lstStyle/>
                    <a:p>
                      <a:pPr algn="ctr">
                        <a:lnSpc>
                          <a:spcPct val="130000"/>
                        </a:lnSpc>
                        <a:spcAft>
                          <a:spcPts val="0"/>
                        </a:spcAft>
                      </a:pPr>
                      <a:r>
                        <a:rPr lang="en-US" sz="1800" dirty="0">
                          <a:effectLst/>
                        </a:rPr>
                        <a:t>5P</a:t>
                      </a:r>
                      <a:endParaRPr lang="cs-CZ" sz="1800"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latin typeface="+mn-lt"/>
                        </a:rPr>
                        <a:t>LDPE</a:t>
                      </a:r>
                      <a:endParaRPr lang="cs-CZ" sz="1800" b="1"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rPr>
                        <a:t>35 %</a:t>
                      </a:r>
                      <a:endParaRPr lang="cs-CZ" sz="1800" b="1"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025">
                <a:tc vMerge="1">
                  <a:txBody>
                    <a:bodyPr/>
                    <a:lstStyle/>
                    <a:p>
                      <a:endParaRPr lang="en-US"/>
                    </a:p>
                  </a:txBody>
                  <a:tcPr/>
                </a:tc>
                <a:tc>
                  <a:txBody>
                    <a:bodyPr/>
                    <a:lstStyle/>
                    <a:p>
                      <a:pPr algn="ctr">
                        <a:lnSpc>
                          <a:spcPct val="130000"/>
                        </a:lnSpc>
                        <a:spcAft>
                          <a:spcPts val="0"/>
                        </a:spcAft>
                      </a:pPr>
                      <a:r>
                        <a:rPr lang="en-US" sz="1800" dirty="0">
                          <a:effectLst/>
                          <a:latin typeface="+mn-lt"/>
                        </a:rPr>
                        <a:t>PP</a:t>
                      </a:r>
                      <a:endParaRPr lang="cs-CZ" sz="1800" b="1"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rPr>
                        <a:t>25 %</a:t>
                      </a:r>
                      <a:endParaRPr lang="cs-CZ" sz="1800" b="1"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025">
                <a:tc vMerge="1">
                  <a:txBody>
                    <a:bodyPr/>
                    <a:lstStyle/>
                    <a:p>
                      <a:endParaRPr lang="en-US"/>
                    </a:p>
                  </a:txBody>
                  <a:tcPr/>
                </a:tc>
                <a:tc>
                  <a:txBody>
                    <a:bodyPr/>
                    <a:lstStyle/>
                    <a:p>
                      <a:pPr algn="ctr">
                        <a:lnSpc>
                          <a:spcPct val="130000"/>
                        </a:lnSpc>
                        <a:spcAft>
                          <a:spcPts val="0"/>
                        </a:spcAft>
                      </a:pPr>
                      <a:r>
                        <a:rPr lang="en-US" sz="1800" dirty="0">
                          <a:effectLst/>
                          <a:latin typeface="+mn-lt"/>
                        </a:rPr>
                        <a:t>HDPE</a:t>
                      </a:r>
                      <a:endParaRPr lang="cs-CZ" sz="1800" b="1"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rPr>
                        <a:t>20 %</a:t>
                      </a:r>
                      <a:endParaRPr lang="cs-CZ" sz="1800" b="1"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025">
                <a:tc vMerge="1">
                  <a:txBody>
                    <a:bodyPr/>
                    <a:lstStyle/>
                    <a:p>
                      <a:endParaRPr lang="en-US"/>
                    </a:p>
                  </a:txBody>
                  <a:tcPr/>
                </a:tc>
                <a:tc>
                  <a:txBody>
                    <a:bodyPr/>
                    <a:lstStyle/>
                    <a:p>
                      <a:pPr algn="ctr">
                        <a:lnSpc>
                          <a:spcPct val="130000"/>
                        </a:lnSpc>
                        <a:spcAft>
                          <a:spcPts val="0"/>
                        </a:spcAft>
                      </a:pPr>
                      <a:r>
                        <a:rPr lang="en-US" sz="1800" dirty="0">
                          <a:effectLst/>
                          <a:latin typeface="+mn-lt"/>
                        </a:rPr>
                        <a:t>PS</a:t>
                      </a:r>
                      <a:endParaRPr lang="cs-CZ" sz="1800" b="1"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rPr>
                        <a:t>10 %</a:t>
                      </a:r>
                      <a:endParaRPr lang="cs-CZ" sz="1800" b="1"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450">
                <a:tc vMerge="1">
                  <a:txBody>
                    <a:bodyPr/>
                    <a:lstStyle/>
                    <a:p>
                      <a:endParaRPr lang="en-US"/>
                    </a:p>
                  </a:txBody>
                  <a:tcPr/>
                </a:tc>
                <a:tc>
                  <a:txBody>
                    <a:bodyPr/>
                    <a:lstStyle/>
                    <a:p>
                      <a:pPr algn="ctr">
                        <a:lnSpc>
                          <a:spcPct val="130000"/>
                        </a:lnSpc>
                        <a:spcAft>
                          <a:spcPts val="0"/>
                        </a:spcAft>
                      </a:pPr>
                      <a:r>
                        <a:rPr lang="en-US" sz="1800" dirty="0">
                          <a:effectLst/>
                          <a:latin typeface="+mn-lt"/>
                        </a:rPr>
                        <a:t>PVC</a:t>
                      </a:r>
                      <a:endParaRPr lang="cs-CZ" sz="1800" b="1"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dirty="0">
                          <a:effectLst/>
                        </a:rPr>
                        <a:t>10 %</a:t>
                      </a:r>
                      <a:endParaRPr lang="cs-CZ" sz="1800" b="1"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450">
                <a:tc>
                  <a:txBody>
                    <a:bodyPr/>
                    <a:lstStyle/>
                    <a:p>
                      <a:pPr algn="ctr">
                        <a:lnSpc>
                          <a:spcPct val="130000"/>
                        </a:lnSpc>
                        <a:spcAft>
                          <a:spcPts val="0"/>
                        </a:spcAft>
                      </a:pPr>
                      <a:r>
                        <a:rPr lang="cs-CZ" sz="1800" dirty="0" smtClean="0">
                          <a:effectLst/>
                          <a:latin typeface="Arial" panose="020B0604020202020204" pitchFamily="34" charset="0"/>
                          <a:ea typeface="Calibri" panose="020F0502020204030204" pitchFamily="34" charset="0"/>
                        </a:rPr>
                        <a:t>+ aditiva</a:t>
                      </a:r>
                      <a:endParaRPr lang="cs-CZ" sz="1800" dirty="0">
                        <a:effectLst/>
                        <a:latin typeface="Arial" panose="020B0604020202020204" pitchFamily="34" charset="0"/>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1800" b="0" noProof="0" dirty="0" smtClean="0">
                          <a:effectLst/>
                          <a:latin typeface="+mn-lt"/>
                          <a:ea typeface="Calibri" panose="020F0502020204030204" pitchFamily="34" charset="0"/>
                        </a:rPr>
                        <a:t>CaCO</a:t>
                      </a:r>
                      <a:r>
                        <a:rPr lang="en-US" sz="1800" b="0" baseline="-25000" noProof="0" dirty="0" smtClean="0">
                          <a:effectLst/>
                          <a:latin typeface="+mn-lt"/>
                          <a:ea typeface="Calibri" panose="020F0502020204030204" pitchFamily="34" charset="0"/>
                        </a:rPr>
                        <a:t>3</a:t>
                      </a:r>
                    </a:p>
                    <a:p>
                      <a:pPr algn="ctr">
                        <a:lnSpc>
                          <a:spcPct val="130000"/>
                        </a:lnSpc>
                        <a:spcAft>
                          <a:spcPts val="0"/>
                        </a:spcAft>
                      </a:pPr>
                      <a:r>
                        <a:rPr lang="en-US" sz="1800" b="0" noProof="0" dirty="0" smtClean="0">
                          <a:effectLst/>
                          <a:latin typeface="+mn-lt"/>
                          <a:ea typeface="Calibri" panose="020F0502020204030204" pitchFamily="34" charset="0"/>
                        </a:rPr>
                        <a:t>PET</a:t>
                      </a:r>
                    </a:p>
                    <a:p>
                      <a:pPr algn="ctr">
                        <a:lnSpc>
                          <a:spcPct val="130000"/>
                        </a:lnSpc>
                        <a:spcAft>
                          <a:spcPts val="0"/>
                        </a:spcAft>
                      </a:pPr>
                      <a:r>
                        <a:rPr lang="cs-CZ" sz="1800" b="0" noProof="0" dirty="0" smtClean="0">
                          <a:effectLst/>
                          <a:latin typeface="+mn-lt"/>
                          <a:ea typeface="Calibri" panose="020F0502020204030204" pitchFamily="34" charset="0"/>
                        </a:rPr>
                        <a:t>celulóza</a:t>
                      </a:r>
                      <a:endParaRPr lang="en-US" sz="1800" b="0" noProof="0" dirty="0" smtClean="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cs-CZ" sz="1800" b="0" dirty="0" smtClean="0">
                          <a:effectLst/>
                          <a:latin typeface="+mn-lt"/>
                          <a:ea typeface="Calibri" panose="020F0502020204030204" pitchFamily="34" charset="0"/>
                        </a:rPr>
                        <a:t>10</a:t>
                      </a:r>
                      <a:r>
                        <a:rPr lang="cs-CZ" sz="1800" b="0" baseline="0" dirty="0" smtClean="0">
                          <a:effectLst/>
                          <a:latin typeface="+mn-lt"/>
                          <a:ea typeface="Calibri" panose="020F0502020204030204" pitchFamily="34" charset="0"/>
                        </a:rPr>
                        <a:t> % </a:t>
                      </a:r>
                      <a:endParaRPr lang="cs-CZ" sz="1800" b="0" dirty="0">
                        <a:effectLst/>
                        <a:latin typeface="+mn-lt"/>
                        <a:ea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3517908"/>
                  </a:ext>
                </a:extLst>
              </a:tr>
            </a:tbl>
          </a:graphicData>
        </a:graphic>
      </p:graphicFrame>
      <p:sp>
        <p:nvSpPr>
          <p:cNvPr id="14" name="Obdélník 13"/>
          <p:cNvSpPr/>
          <p:nvPr/>
        </p:nvSpPr>
        <p:spPr>
          <a:xfrm>
            <a:off x="4375847" y="5871485"/>
            <a:ext cx="1082157"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smtClean="0"/>
              <a:t>PNEU</a:t>
            </a:r>
            <a:endParaRPr lang="en-US" sz="2000" b="1" dirty="0"/>
          </a:p>
        </p:txBody>
      </p:sp>
    </p:spTree>
    <p:extLst>
      <p:ext uri="{BB962C8B-B14F-4D97-AF65-F5344CB8AC3E}">
        <p14:creationId xmlns:p14="http://schemas.microsoft.com/office/powerpoint/2010/main" val="205904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a:xfrm>
            <a:off x="10127177" y="6298703"/>
            <a:ext cx="1220273" cy="216024"/>
          </a:xfrm>
        </p:spPr>
        <p:txBody>
          <a:bodyPr/>
          <a:lstStyle/>
          <a:p>
            <a:fld id="{F633C6B9-C75B-4149-93B0-5E1BF0C180BC}" type="slidenum">
              <a:rPr lang="cs-CZ" smtClean="0"/>
              <a:pPr/>
              <a:t>13</a:t>
            </a:fld>
            <a:endParaRPr lang="cs-CZ" dirty="0"/>
          </a:p>
        </p:txBody>
      </p:sp>
      <p:sp>
        <p:nvSpPr>
          <p:cNvPr id="4" name="Zástupný symbol pro text 3"/>
          <p:cNvSpPr>
            <a:spLocks noGrp="1"/>
          </p:cNvSpPr>
          <p:nvPr>
            <p:ph type="body" sz="quarter" idx="12"/>
          </p:nvPr>
        </p:nvSpPr>
        <p:spPr>
          <a:xfrm>
            <a:off x="551384" y="320886"/>
            <a:ext cx="11953328" cy="432048"/>
          </a:xfrm>
        </p:spPr>
        <p:txBody>
          <a:bodyPr/>
          <a:lstStyle/>
          <a:p>
            <a:r>
              <a:rPr lang="cs-CZ" sz="3200" dirty="0" smtClean="0"/>
              <a:t>Účinnost dechlorace při pyrolýze obalů z drogérie (DR)</a:t>
            </a:r>
            <a:endParaRPr lang="en-US" sz="3200" dirty="0"/>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7"/>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3" name="Zástupný symbol pro text 2"/>
          <p:cNvSpPr txBox="1">
            <a:spLocks/>
          </p:cNvSpPr>
          <p:nvPr/>
        </p:nvSpPr>
        <p:spPr>
          <a:xfrm>
            <a:off x="602364" y="5623999"/>
            <a:ext cx="10801200"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b="1" dirty="0" smtClean="0">
                <a:solidFill>
                  <a:schemeClr val="tx2"/>
                </a:solidFill>
              </a:rPr>
              <a:t>Snížení účinnosti krokové pyrolýzy o </a:t>
            </a:r>
            <a:r>
              <a:rPr lang="cs-CZ" sz="2000" b="1" dirty="0" smtClean="0">
                <a:solidFill>
                  <a:schemeClr val="accent1"/>
                </a:solidFill>
              </a:rPr>
              <a:t>60 %</a:t>
            </a:r>
            <a:r>
              <a:rPr lang="cs-CZ" sz="2000" b="1" dirty="0" smtClean="0">
                <a:solidFill>
                  <a:schemeClr val="tx2"/>
                </a:solidFill>
              </a:rPr>
              <a:t> ve srovnání s modelovou směsí.</a:t>
            </a:r>
            <a:endParaRPr lang="cs-CZ" sz="2000" b="1" dirty="0">
              <a:solidFill>
                <a:schemeClr val="tx2"/>
              </a:solidFill>
            </a:endParaRPr>
          </a:p>
        </p:txBody>
      </p:sp>
      <p:graphicFrame>
        <p:nvGraphicFramePr>
          <p:cNvPr id="10" name="Graf 9"/>
          <p:cNvGraphicFramePr>
            <a:graphicFrameLocks/>
          </p:cNvGraphicFramePr>
          <p:nvPr>
            <p:extLst>
              <p:ext uri="{D42A27DB-BD31-4B8C-83A1-F6EECF244321}">
                <p14:modId xmlns:p14="http://schemas.microsoft.com/office/powerpoint/2010/main" val="3988502088"/>
              </p:ext>
            </p:extLst>
          </p:nvPr>
        </p:nvGraphicFramePr>
        <p:xfrm>
          <a:off x="1271464" y="1073820"/>
          <a:ext cx="10331957" cy="4663607"/>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p:cNvSpPr/>
          <p:nvPr/>
        </p:nvSpPr>
        <p:spPr>
          <a:xfrm>
            <a:off x="2351584" y="1171702"/>
            <a:ext cx="3816424" cy="42217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Skupina 46"/>
          <p:cNvGrpSpPr/>
          <p:nvPr/>
        </p:nvGrpSpPr>
        <p:grpSpPr>
          <a:xfrm>
            <a:off x="3091480" y="1328473"/>
            <a:ext cx="880579" cy="1001976"/>
            <a:chOff x="4906009" y="1473584"/>
            <a:chExt cx="1251715" cy="1086910"/>
          </a:xfrm>
        </p:grpSpPr>
        <p:graphicFrame>
          <p:nvGraphicFramePr>
            <p:cNvPr id="19" name="Graf 18"/>
            <p:cNvGraphicFramePr/>
            <p:nvPr>
              <p:extLst>
                <p:ext uri="{D42A27DB-BD31-4B8C-83A1-F6EECF244321}">
                  <p14:modId xmlns:p14="http://schemas.microsoft.com/office/powerpoint/2010/main" val="4253294850"/>
                </p:ext>
              </p:extLst>
            </p:nvPr>
          </p:nvGraphicFramePr>
          <p:xfrm>
            <a:off x="4906009" y="1473584"/>
            <a:ext cx="1251715" cy="108691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ovéPole 23"/>
            <p:cNvSpPr txBox="1"/>
            <p:nvPr/>
          </p:nvSpPr>
          <p:spPr>
            <a:xfrm>
              <a:off x="5091909" y="1893449"/>
              <a:ext cx="899684" cy="316832"/>
            </a:xfrm>
            <a:prstGeom prst="rect">
              <a:avLst/>
            </a:prstGeom>
            <a:noFill/>
          </p:spPr>
          <p:txBody>
            <a:bodyPr wrap="square" rtlCol="0">
              <a:spAutoFit/>
            </a:bodyPr>
            <a:lstStyle/>
            <a:p>
              <a:r>
                <a:rPr lang="cs-CZ" sz="1200" b="1" dirty="0" smtClean="0">
                  <a:solidFill>
                    <a:schemeClr val="bg1"/>
                  </a:solidFill>
                </a:rPr>
                <a:t>98.9%</a:t>
              </a:r>
              <a:endParaRPr lang="en-US" sz="1200" b="1" dirty="0">
                <a:solidFill>
                  <a:schemeClr val="bg1"/>
                </a:solidFill>
              </a:endParaRPr>
            </a:p>
          </p:txBody>
        </p:sp>
      </p:grpSp>
      <p:sp>
        <p:nvSpPr>
          <p:cNvPr id="28" name="TextovéPole 27"/>
          <p:cNvSpPr txBox="1"/>
          <p:nvPr/>
        </p:nvSpPr>
        <p:spPr>
          <a:xfrm>
            <a:off x="5131948" y="2806355"/>
            <a:ext cx="871016" cy="276999"/>
          </a:xfrm>
          <a:prstGeom prst="rect">
            <a:avLst/>
          </a:prstGeom>
          <a:noFill/>
        </p:spPr>
        <p:txBody>
          <a:bodyPr wrap="square" rtlCol="0">
            <a:spAutoFit/>
          </a:bodyPr>
          <a:lstStyle/>
          <a:p>
            <a:r>
              <a:rPr lang="cs-CZ" sz="1200" b="1" dirty="0" smtClean="0">
                <a:solidFill>
                  <a:schemeClr val="bg1"/>
                </a:solidFill>
              </a:rPr>
              <a:t>167 ppm</a:t>
            </a:r>
            <a:endParaRPr lang="en-US" sz="1200" b="1" dirty="0">
              <a:solidFill>
                <a:schemeClr val="bg1"/>
              </a:solidFill>
            </a:endParaRPr>
          </a:p>
        </p:txBody>
      </p:sp>
      <p:sp>
        <p:nvSpPr>
          <p:cNvPr id="7" name="TextovéPole 6"/>
          <p:cNvSpPr txBox="1"/>
          <p:nvPr/>
        </p:nvSpPr>
        <p:spPr>
          <a:xfrm>
            <a:off x="3912925" y="1691583"/>
            <a:ext cx="1026710" cy="307777"/>
          </a:xfrm>
          <a:prstGeom prst="rect">
            <a:avLst/>
          </a:prstGeom>
          <a:noFill/>
        </p:spPr>
        <p:txBody>
          <a:bodyPr wrap="square" rtlCol="0">
            <a:spAutoFit/>
          </a:bodyPr>
          <a:lstStyle/>
          <a:p>
            <a:r>
              <a:rPr lang="cs-CZ" sz="1400" b="1" dirty="0" smtClean="0">
                <a:solidFill>
                  <a:srgbClr val="242424"/>
                </a:solidFill>
              </a:rPr>
              <a:t>5P</a:t>
            </a:r>
            <a:endParaRPr lang="en-US" sz="1400" b="1" dirty="0">
              <a:solidFill>
                <a:srgbClr val="242424"/>
              </a:solidFill>
            </a:endParaRPr>
          </a:p>
        </p:txBody>
      </p:sp>
      <p:sp>
        <p:nvSpPr>
          <p:cNvPr id="29" name="TextovéPole 28"/>
          <p:cNvSpPr txBox="1"/>
          <p:nvPr/>
        </p:nvSpPr>
        <p:spPr>
          <a:xfrm>
            <a:off x="3887426" y="2356472"/>
            <a:ext cx="1026710" cy="307777"/>
          </a:xfrm>
          <a:prstGeom prst="rect">
            <a:avLst/>
          </a:prstGeom>
          <a:noFill/>
        </p:spPr>
        <p:txBody>
          <a:bodyPr wrap="square" rtlCol="0">
            <a:spAutoFit/>
          </a:bodyPr>
          <a:lstStyle/>
          <a:p>
            <a:r>
              <a:rPr lang="cs-CZ" sz="1400" b="1" dirty="0" smtClean="0">
                <a:solidFill>
                  <a:srgbClr val="242424"/>
                </a:solidFill>
              </a:rPr>
              <a:t>DR</a:t>
            </a:r>
            <a:endParaRPr lang="en-US" sz="1400" b="1" dirty="0">
              <a:solidFill>
                <a:srgbClr val="242424"/>
              </a:solidFill>
            </a:endParaRPr>
          </a:p>
        </p:txBody>
      </p:sp>
      <p:grpSp>
        <p:nvGrpSpPr>
          <p:cNvPr id="9" name="Skupina 8"/>
          <p:cNvGrpSpPr/>
          <p:nvPr/>
        </p:nvGrpSpPr>
        <p:grpSpPr>
          <a:xfrm>
            <a:off x="3079480" y="2062721"/>
            <a:ext cx="904580" cy="939758"/>
            <a:chOff x="6139019" y="3209440"/>
            <a:chExt cx="1251715" cy="1086910"/>
          </a:xfrm>
        </p:grpSpPr>
        <p:graphicFrame>
          <p:nvGraphicFramePr>
            <p:cNvPr id="30" name="Graf 29"/>
            <p:cNvGraphicFramePr/>
            <p:nvPr>
              <p:extLst>
                <p:ext uri="{D42A27DB-BD31-4B8C-83A1-F6EECF244321}">
                  <p14:modId xmlns:p14="http://schemas.microsoft.com/office/powerpoint/2010/main" val="994860101"/>
                </p:ext>
              </p:extLst>
            </p:nvPr>
          </p:nvGraphicFramePr>
          <p:xfrm>
            <a:off x="6139019" y="3209440"/>
            <a:ext cx="1251715" cy="1086910"/>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ovéPole 31"/>
            <p:cNvSpPr txBox="1"/>
            <p:nvPr/>
          </p:nvSpPr>
          <p:spPr>
            <a:xfrm>
              <a:off x="6455645" y="3592373"/>
              <a:ext cx="931660" cy="320373"/>
            </a:xfrm>
            <a:prstGeom prst="rect">
              <a:avLst/>
            </a:prstGeom>
            <a:noFill/>
          </p:spPr>
          <p:txBody>
            <a:bodyPr wrap="square" rtlCol="0">
              <a:spAutoFit/>
            </a:bodyPr>
            <a:lstStyle/>
            <a:p>
              <a:r>
                <a:rPr lang="cs-CZ" sz="1200" b="1" dirty="0" smtClean="0">
                  <a:solidFill>
                    <a:schemeClr val="bg1"/>
                  </a:solidFill>
                </a:rPr>
                <a:t>38%</a:t>
              </a:r>
              <a:endParaRPr lang="en-US" sz="1200" b="1" dirty="0">
                <a:solidFill>
                  <a:schemeClr val="bg1"/>
                </a:solidFill>
              </a:endParaRPr>
            </a:p>
          </p:txBody>
        </p:sp>
      </p:grpSp>
      <p:sp>
        <p:nvSpPr>
          <p:cNvPr id="33" name="TextovéPole 32"/>
          <p:cNvSpPr txBox="1"/>
          <p:nvPr/>
        </p:nvSpPr>
        <p:spPr>
          <a:xfrm>
            <a:off x="3531769" y="1213595"/>
            <a:ext cx="1271511" cy="369332"/>
          </a:xfrm>
          <a:prstGeom prst="rect">
            <a:avLst/>
          </a:prstGeom>
          <a:noFill/>
        </p:spPr>
        <p:txBody>
          <a:bodyPr wrap="square" rtlCol="0">
            <a:spAutoFit/>
          </a:bodyPr>
          <a:lstStyle/>
          <a:p>
            <a:r>
              <a:rPr lang="cs-CZ" b="1" dirty="0" smtClean="0">
                <a:solidFill>
                  <a:srgbClr val="242424"/>
                </a:solidFill>
              </a:rPr>
              <a:t>účinnost</a:t>
            </a:r>
            <a:endParaRPr lang="en-US" b="1" dirty="0">
              <a:solidFill>
                <a:srgbClr val="242424"/>
              </a:solidFill>
            </a:endParaRPr>
          </a:p>
        </p:txBody>
      </p:sp>
      <p:grpSp>
        <p:nvGrpSpPr>
          <p:cNvPr id="46" name="Skupina 45"/>
          <p:cNvGrpSpPr/>
          <p:nvPr/>
        </p:nvGrpSpPr>
        <p:grpSpPr>
          <a:xfrm>
            <a:off x="4187471" y="1423562"/>
            <a:ext cx="985123" cy="884153"/>
            <a:chOff x="6256871" y="1471157"/>
            <a:chExt cx="1394041" cy="1170111"/>
          </a:xfrm>
        </p:grpSpPr>
        <p:graphicFrame>
          <p:nvGraphicFramePr>
            <p:cNvPr id="40" name="Graf 39"/>
            <p:cNvGraphicFramePr/>
            <p:nvPr>
              <p:extLst>
                <p:ext uri="{D42A27DB-BD31-4B8C-83A1-F6EECF244321}">
                  <p14:modId xmlns:p14="http://schemas.microsoft.com/office/powerpoint/2010/main" val="832073661"/>
                </p:ext>
              </p:extLst>
            </p:nvPr>
          </p:nvGraphicFramePr>
          <p:xfrm>
            <a:off x="6256871" y="1471157"/>
            <a:ext cx="1394041" cy="1170111"/>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ovéPole 40"/>
            <p:cNvSpPr txBox="1"/>
            <p:nvPr/>
          </p:nvSpPr>
          <p:spPr>
            <a:xfrm>
              <a:off x="6559915" y="1892303"/>
              <a:ext cx="885366" cy="366588"/>
            </a:xfrm>
            <a:prstGeom prst="rect">
              <a:avLst/>
            </a:prstGeom>
            <a:noFill/>
          </p:spPr>
          <p:txBody>
            <a:bodyPr wrap="square" rtlCol="0">
              <a:spAutoFit/>
            </a:bodyPr>
            <a:lstStyle/>
            <a:p>
              <a:r>
                <a:rPr lang="cs-CZ" sz="1200" b="1" dirty="0" smtClean="0">
                  <a:solidFill>
                    <a:schemeClr val="bg1"/>
                  </a:solidFill>
                </a:rPr>
                <a:t>99.9%</a:t>
              </a:r>
              <a:endParaRPr lang="en-US" sz="1200" b="1" dirty="0">
                <a:solidFill>
                  <a:schemeClr val="bg1"/>
                </a:solidFill>
              </a:endParaRPr>
            </a:p>
          </p:txBody>
        </p:sp>
      </p:grpSp>
      <p:sp>
        <p:nvSpPr>
          <p:cNvPr id="45" name="Šipka doprava 44"/>
          <p:cNvSpPr/>
          <p:nvPr/>
        </p:nvSpPr>
        <p:spPr>
          <a:xfrm rot="16200000">
            <a:off x="4398237" y="3157835"/>
            <a:ext cx="551810" cy="265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Skupina 47"/>
          <p:cNvGrpSpPr/>
          <p:nvPr/>
        </p:nvGrpSpPr>
        <p:grpSpPr>
          <a:xfrm>
            <a:off x="4239602" y="2081027"/>
            <a:ext cx="904580" cy="939758"/>
            <a:chOff x="6139019" y="3209440"/>
            <a:chExt cx="1251715" cy="1086910"/>
          </a:xfrm>
        </p:grpSpPr>
        <p:graphicFrame>
          <p:nvGraphicFramePr>
            <p:cNvPr id="49" name="Graf 48"/>
            <p:cNvGraphicFramePr/>
            <p:nvPr>
              <p:extLst>
                <p:ext uri="{D42A27DB-BD31-4B8C-83A1-F6EECF244321}">
                  <p14:modId xmlns:p14="http://schemas.microsoft.com/office/powerpoint/2010/main" val="4245501441"/>
                </p:ext>
              </p:extLst>
            </p:nvPr>
          </p:nvGraphicFramePr>
          <p:xfrm>
            <a:off x="6139019" y="3209440"/>
            <a:ext cx="1251715" cy="1086910"/>
          </p:xfrm>
          <a:graphic>
            <a:graphicData uri="http://schemas.openxmlformats.org/drawingml/2006/chart">
              <c:chart xmlns:c="http://schemas.openxmlformats.org/drawingml/2006/chart" xmlns:r="http://schemas.openxmlformats.org/officeDocument/2006/relationships" r:id="rId7"/>
            </a:graphicData>
          </a:graphic>
        </p:graphicFrame>
        <p:sp>
          <p:nvSpPr>
            <p:cNvPr id="50" name="TextovéPole 49"/>
            <p:cNvSpPr txBox="1"/>
            <p:nvPr/>
          </p:nvSpPr>
          <p:spPr>
            <a:xfrm>
              <a:off x="6427938" y="3585544"/>
              <a:ext cx="931660" cy="320373"/>
            </a:xfrm>
            <a:prstGeom prst="rect">
              <a:avLst/>
            </a:prstGeom>
            <a:noFill/>
          </p:spPr>
          <p:txBody>
            <a:bodyPr wrap="square" rtlCol="0">
              <a:spAutoFit/>
            </a:bodyPr>
            <a:lstStyle/>
            <a:p>
              <a:r>
                <a:rPr lang="cs-CZ" sz="1200" b="1" dirty="0" smtClean="0">
                  <a:solidFill>
                    <a:schemeClr val="bg1"/>
                  </a:solidFill>
                </a:rPr>
                <a:t>63%</a:t>
              </a:r>
              <a:endParaRPr lang="en-US" sz="1200" b="1" dirty="0">
                <a:solidFill>
                  <a:schemeClr val="bg1"/>
                </a:solidFill>
              </a:endParaRPr>
            </a:p>
          </p:txBody>
        </p:sp>
      </p:grpSp>
      <p:cxnSp>
        <p:nvCxnSpPr>
          <p:cNvPr id="14" name="Přímá spojnice 13"/>
          <p:cNvCxnSpPr/>
          <p:nvPr/>
        </p:nvCxnSpPr>
        <p:spPr>
          <a:xfrm>
            <a:off x="7032104" y="4653136"/>
            <a:ext cx="0" cy="127587"/>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flipV="1">
            <a:off x="7004285" y="4780723"/>
            <a:ext cx="55637" cy="1"/>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V="1">
            <a:off x="7004285" y="4653134"/>
            <a:ext cx="55637" cy="1"/>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434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7830" y="5478835"/>
            <a:ext cx="5256584" cy="133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p:cNvPicPr>
            <a:picLocks noChangeAspect="1"/>
          </p:cNvPicPr>
          <p:nvPr/>
        </p:nvPicPr>
        <p:blipFill>
          <a:blip r:embed="rId2"/>
          <a:stretch>
            <a:fillRect/>
          </a:stretch>
        </p:blipFill>
        <p:spPr>
          <a:xfrm>
            <a:off x="856454" y="3718700"/>
            <a:ext cx="2849045" cy="2639940"/>
          </a:xfrm>
          <a:prstGeom prst="rect">
            <a:avLst/>
          </a:prstGeom>
        </p:spPr>
      </p:pic>
      <p:sp>
        <p:nvSpPr>
          <p:cNvPr id="1032" name="TextovéPole 1031"/>
          <p:cNvSpPr txBox="1"/>
          <p:nvPr/>
        </p:nvSpPr>
        <p:spPr>
          <a:xfrm>
            <a:off x="555560" y="931738"/>
            <a:ext cx="4061411" cy="2708434"/>
          </a:xfrm>
          <a:prstGeom prst="rect">
            <a:avLst/>
          </a:prstGeom>
          <a:noFill/>
        </p:spPr>
        <p:txBody>
          <a:bodyPr wrap="square" rtlCol="0">
            <a:spAutoFit/>
          </a:bodyPr>
          <a:lstStyle/>
          <a:p>
            <a:pPr>
              <a:spcAft>
                <a:spcPts val="1200"/>
              </a:spcAft>
            </a:pPr>
            <a:r>
              <a:rPr lang="en-US" sz="2400" b="1" dirty="0" smtClean="0">
                <a:ln w="0"/>
                <a:solidFill>
                  <a:schemeClr val="accent1"/>
                </a:solidFill>
                <a:latin typeface="Calibri" panose="020F0502020204030204" pitchFamily="34" charset="0"/>
                <a:cs typeface="Calibri" panose="020F0502020204030204" pitchFamily="34" charset="0"/>
              </a:rPr>
              <a:t>    </a:t>
            </a:r>
            <a:r>
              <a:rPr lang="cs-CZ" sz="2400" b="1" dirty="0" smtClean="0">
                <a:ln w="0"/>
                <a:solidFill>
                  <a:schemeClr val="accent1"/>
                </a:solidFill>
                <a:latin typeface="Calibri" panose="020F0502020204030204" pitchFamily="34" charset="0"/>
                <a:cs typeface="Calibri" panose="020F0502020204030204" pitchFamily="34" charset="0"/>
              </a:rPr>
              <a:t>Aditiva</a:t>
            </a:r>
            <a:endParaRPr lang="en-US" sz="2400" b="1" dirty="0" smtClean="0">
              <a:ln w="0"/>
              <a:solidFill>
                <a:schemeClr val="accent1"/>
              </a:solidFill>
              <a:latin typeface="Calibri" panose="020F0502020204030204" pitchFamily="34" charset="0"/>
              <a:cs typeface="Calibri" panose="020F0502020204030204" pitchFamily="34" charset="0"/>
            </a:endParaRPr>
          </a:p>
          <a:p>
            <a:pPr marL="285750" indent="-285750">
              <a:spcAft>
                <a:spcPts val="1200"/>
              </a:spcAft>
              <a:buFontTx/>
              <a:buChar char="-"/>
            </a:pPr>
            <a:r>
              <a:rPr lang="cs-CZ" dirty="0">
                <a:ln w="0"/>
              </a:rPr>
              <a:t>hypotéza založená na výsledcích experimentů se sorbenty </a:t>
            </a:r>
            <a:r>
              <a:rPr lang="cs-CZ" dirty="0" smtClean="0">
                <a:ln w="0"/>
              </a:rPr>
              <a:t>in-situ</a:t>
            </a:r>
          </a:p>
          <a:p>
            <a:pPr marL="285750" indent="-285750">
              <a:spcAft>
                <a:spcPts val="1200"/>
              </a:spcAft>
              <a:buFontTx/>
              <a:buChar char="-"/>
            </a:pPr>
            <a:r>
              <a:rPr lang="cs-CZ" dirty="0" smtClean="0">
                <a:ln w="0"/>
              </a:rPr>
              <a:t>málo evidence </a:t>
            </a:r>
            <a:r>
              <a:rPr lang="en-US" dirty="0" smtClean="0">
                <a:ln w="0"/>
              </a:rPr>
              <a:t>v </a:t>
            </a:r>
            <a:r>
              <a:rPr lang="en-US" dirty="0" err="1" smtClean="0">
                <a:ln w="0"/>
              </a:rPr>
              <a:t>literatu</a:t>
            </a:r>
            <a:r>
              <a:rPr lang="cs-CZ" dirty="0" err="1" smtClean="0">
                <a:ln w="0"/>
              </a:rPr>
              <a:t>ře</a:t>
            </a:r>
            <a:endParaRPr lang="cs-CZ" dirty="0" smtClean="0">
              <a:ln w="0"/>
            </a:endParaRPr>
          </a:p>
          <a:p>
            <a:pPr marL="285750" indent="-285750">
              <a:spcAft>
                <a:spcPts val="1200"/>
              </a:spcAft>
              <a:buFontTx/>
              <a:buChar char="-"/>
            </a:pPr>
            <a:endParaRPr lang="cs-CZ" sz="1600" b="1" dirty="0" smtClean="0">
              <a:ln w="0"/>
            </a:endParaRPr>
          </a:p>
          <a:p>
            <a:pPr>
              <a:spcAft>
                <a:spcPts val="1200"/>
              </a:spcAft>
            </a:pPr>
            <a:r>
              <a:rPr lang="cs-CZ" dirty="0">
                <a:ln w="0"/>
              </a:rPr>
              <a:t>P</a:t>
            </a:r>
            <a:r>
              <a:rPr lang="cs-CZ" dirty="0" smtClean="0">
                <a:ln w="0"/>
              </a:rPr>
              <a:t>rvky, které mohou </a:t>
            </a:r>
            <a:r>
              <a:rPr lang="cs-CZ" dirty="0">
                <a:ln w="0"/>
              </a:rPr>
              <a:t>během pyrolýzy</a:t>
            </a:r>
            <a:r>
              <a:rPr lang="cs-CZ" dirty="0" smtClean="0">
                <a:ln w="0"/>
              </a:rPr>
              <a:t> tvořit chloridy zjištěné pomocí ICP:</a:t>
            </a:r>
            <a:endParaRPr lang="cs-CZ" sz="1600" dirty="0" smtClean="0"/>
          </a:p>
        </p:txBody>
      </p:sp>
      <p:sp>
        <p:nvSpPr>
          <p:cNvPr id="1090" name="TextovéPole 1089"/>
          <p:cNvSpPr txBox="1"/>
          <p:nvPr/>
        </p:nvSpPr>
        <p:spPr>
          <a:xfrm>
            <a:off x="4425334" y="931738"/>
            <a:ext cx="3580919" cy="1877437"/>
          </a:xfrm>
          <a:prstGeom prst="rect">
            <a:avLst/>
          </a:prstGeom>
          <a:noFill/>
        </p:spPr>
        <p:txBody>
          <a:bodyPr wrap="square" rtlCol="0">
            <a:spAutoFit/>
          </a:bodyPr>
          <a:lstStyle/>
          <a:p>
            <a:pPr>
              <a:spcAft>
                <a:spcPts val="1200"/>
              </a:spcAft>
            </a:pPr>
            <a:r>
              <a:rPr lang="cs-CZ" sz="2400" b="1" dirty="0">
                <a:ln w="0"/>
                <a:solidFill>
                  <a:schemeClr val="accent1"/>
                </a:solidFill>
                <a:latin typeface="Calibri" panose="020F0502020204030204" pitchFamily="34" charset="0"/>
                <a:cs typeface="Calibri" panose="020F0502020204030204" pitchFamily="34" charset="0"/>
              </a:rPr>
              <a:t> </a:t>
            </a:r>
            <a:r>
              <a:rPr lang="cs-CZ" sz="2400" b="1" dirty="0" smtClean="0">
                <a:ln w="0"/>
                <a:solidFill>
                  <a:schemeClr val="accent1"/>
                </a:solidFill>
                <a:latin typeface="Calibri" panose="020F0502020204030204" pitchFamily="34" charset="0"/>
                <a:cs typeface="Calibri" panose="020F0502020204030204" pitchFamily="34" charset="0"/>
              </a:rPr>
              <a:t>   PET</a:t>
            </a:r>
          </a:p>
          <a:p>
            <a:pPr marL="285750" indent="-285750">
              <a:spcAft>
                <a:spcPts val="1200"/>
              </a:spcAft>
              <a:buFontTx/>
              <a:buChar char="-"/>
            </a:pPr>
            <a:r>
              <a:rPr lang="cs-CZ" dirty="0" smtClean="0">
                <a:ln w="0"/>
              </a:rPr>
              <a:t>evidence v literatuře</a:t>
            </a:r>
          </a:p>
          <a:p>
            <a:pPr marL="285750" indent="-285750">
              <a:spcAft>
                <a:spcPts val="1200"/>
              </a:spcAft>
              <a:buFontTx/>
              <a:buChar char="-"/>
            </a:pPr>
            <a:r>
              <a:rPr lang="cs-CZ" dirty="0" smtClean="0">
                <a:ln w="0"/>
              </a:rPr>
              <a:t>interakce tvořící chlorované estery kyseliny tereftalové a kyseliny benzoové</a:t>
            </a:r>
          </a:p>
        </p:txBody>
      </p:sp>
      <p:graphicFrame>
        <p:nvGraphicFramePr>
          <p:cNvPr id="8" name="Tabulka 7"/>
          <p:cNvGraphicFramePr>
            <a:graphicFrameLocks noGrp="1"/>
          </p:cNvGraphicFramePr>
          <p:nvPr>
            <p:extLst>
              <p:ext uri="{D42A27DB-BD31-4B8C-83A1-F6EECF244321}">
                <p14:modId xmlns:p14="http://schemas.microsoft.com/office/powerpoint/2010/main" val="1161932183"/>
              </p:ext>
            </p:extLst>
          </p:nvPr>
        </p:nvGraphicFramePr>
        <p:xfrm>
          <a:off x="1265600" y="4031620"/>
          <a:ext cx="2075759" cy="2055417"/>
        </p:xfrm>
        <a:graphic>
          <a:graphicData uri="http://schemas.openxmlformats.org/drawingml/2006/table">
            <a:tbl>
              <a:tblPr firstRow="1" firstCol="1" bandRow="1">
                <a:tableStyleId>{073A0DAA-6AF3-43AB-8588-CEC1D06C72B9}</a:tableStyleId>
              </a:tblPr>
              <a:tblGrid>
                <a:gridCol w="1005522">
                  <a:extLst>
                    <a:ext uri="{9D8B030D-6E8A-4147-A177-3AD203B41FA5}">
                      <a16:colId xmlns:a16="http://schemas.microsoft.com/office/drawing/2014/main" val="20000"/>
                    </a:ext>
                  </a:extLst>
                </a:gridCol>
                <a:gridCol w="1070237">
                  <a:extLst>
                    <a:ext uri="{9D8B030D-6E8A-4147-A177-3AD203B41FA5}">
                      <a16:colId xmlns:a16="http://schemas.microsoft.com/office/drawing/2014/main" val="20001"/>
                    </a:ext>
                  </a:extLst>
                </a:gridCol>
              </a:tblGrid>
              <a:tr h="577372">
                <a:tc>
                  <a:txBody>
                    <a:bodyPr/>
                    <a:lstStyle/>
                    <a:p>
                      <a:pPr algn="ctr">
                        <a:lnSpc>
                          <a:spcPct val="106000"/>
                        </a:lnSpc>
                        <a:spcAft>
                          <a:spcPts val="0"/>
                        </a:spcAft>
                        <a:tabLst>
                          <a:tab pos="5182235" algn="l"/>
                          <a:tab pos="457200" algn="l"/>
                        </a:tabLst>
                      </a:pPr>
                      <a:r>
                        <a:rPr lang="cs-CZ" sz="1600" b="1" dirty="0" smtClean="0">
                          <a:effectLst/>
                          <a:latin typeface="Arial" panose="020B0604020202020204" pitchFamily="34" charset="0"/>
                          <a:ea typeface="Calibri" panose="020F0502020204030204" pitchFamily="34" charset="0"/>
                          <a:cs typeface="Times New Roman" panose="02020603050405020304" pitchFamily="18" charset="0"/>
                        </a:rPr>
                        <a:t>drogérie</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content (ppm)</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extLst>
                  <a:ext uri="{0D108BD9-81ED-4DB2-BD59-A6C34878D82A}">
                    <a16:rowId xmlns:a16="http://schemas.microsoft.com/office/drawing/2014/main" val="10000"/>
                  </a:ext>
                </a:extLst>
              </a:tr>
              <a:tr h="295609">
                <a:tc>
                  <a:txBody>
                    <a:bodyPr/>
                    <a:lstStyle/>
                    <a:p>
                      <a:pPr algn="ctr">
                        <a:lnSpc>
                          <a:spcPct val="106000"/>
                        </a:lnSpc>
                        <a:spcAft>
                          <a:spcPts val="0"/>
                        </a:spcAft>
                        <a:tabLst>
                          <a:tab pos="5182235" algn="l"/>
                          <a:tab pos="457200" algn="l"/>
                        </a:tabLst>
                      </a:pPr>
                      <a:r>
                        <a:rPr lang="cs-CZ" sz="1600" kern="1200" dirty="0" smtClean="0">
                          <a:effectLst/>
                        </a:rPr>
                        <a:t>Ca</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3653</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4925" marR="34925" marT="9525" marB="0" anchor="ctr"/>
                </a:tc>
                <a:extLst>
                  <a:ext uri="{0D108BD9-81ED-4DB2-BD59-A6C34878D82A}">
                    <a16:rowId xmlns:a16="http://schemas.microsoft.com/office/drawing/2014/main" val="10001"/>
                  </a:ext>
                </a:extLst>
              </a:tr>
              <a:tr h="295609">
                <a:tc>
                  <a:txBody>
                    <a:bodyPr/>
                    <a:lstStyle/>
                    <a:p>
                      <a:pPr algn="ctr">
                        <a:lnSpc>
                          <a:spcPct val="106000"/>
                        </a:lnSpc>
                        <a:spcAft>
                          <a:spcPts val="0"/>
                        </a:spcAft>
                        <a:tabLst>
                          <a:tab pos="5182235" algn="l"/>
                          <a:tab pos="457200" algn="l"/>
                        </a:tabLst>
                      </a:pPr>
                      <a:r>
                        <a:rPr lang="cs-CZ" sz="1600" kern="1200" dirty="0" smtClean="0">
                          <a:effectLst/>
                        </a:rPr>
                        <a:t>Na</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1622</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4925" marR="34925" marT="9525" marB="0" anchor="ctr"/>
                </a:tc>
                <a:extLst>
                  <a:ext uri="{0D108BD9-81ED-4DB2-BD59-A6C34878D82A}">
                    <a16:rowId xmlns:a16="http://schemas.microsoft.com/office/drawing/2014/main" val="10002"/>
                  </a:ext>
                </a:extLst>
              </a:tr>
              <a:tr h="295609">
                <a:tc>
                  <a:txBody>
                    <a:bodyPr/>
                    <a:lstStyle/>
                    <a:p>
                      <a:pPr algn="ctr">
                        <a:lnSpc>
                          <a:spcPct val="106000"/>
                        </a:lnSpc>
                        <a:spcAft>
                          <a:spcPts val="0"/>
                        </a:spcAft>
                        <a:tabLst>
                          <a:tab pos="5182235" algn="l"/>
                          <a:tab pos="457200" algn="l"/>
                        </a:tabLst>
                      </a:pPr>
                      <a:r>
                        <a:rPr lang="cs-CZ" sz="1600" kern="1200" dirty="0" smtClean="0">
                          <a:effectLst/>
                        </a:rPr>
                        <a:t>Fe</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944</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4925" marR="34925" marT="9525" marB="0" anchor="ctr"/>
                </a:tc>
                <a:extLst>
                  <a:ext uri="{0D108BD9-81ED-4DB2-BD59-A6C34878D82A}">
                    <a16:rowId xmlns:a16="http://schemas.microsoft.com/office/drawing/2014/main" val="10003"/>
                  </a:ext>
                </a:extLst>
              </a:tr>
              <a:tr h="295609">
                <a:tc>
                  <a:txBody>
                    <a:bodyPr/>
                    <a:lstStyle/>
                    <a:p>
                      <a:pPr algn="ctr">
                        <a:lnSpc>
                          <a:spcPct val="106000"/>
                        </a:lnSpc>
                        <a:spcAft>
                          <a:spcPts val="0"/>
                        </a:spcAft>
                        <a:tabLst>
                          <a:tab pos="5182235" algn="l"/>
                          <a:tab pos="457200" algn="l"/>
                        </a:tabLst>
                      </a:pPr>
                      <a:r>
                        <a:rPr lang="cs-CZ" sz="1600" kern="1200" dirty="0" smtClean="0">
                          <a:effectLst/>
                        </a:rPr>
                        <a:t>Mg</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174</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4925" marR="34925" marT="9525" marB="0" anchor="ctr"/>
                </a:tc>
                <a:extLst>
                  <a:ext uri="{0D108BD9-81ED-4DB2-BD59-A6C34878D82A}">
                    <a16:rowId xmlns:a16="http://schemas.microsoft.com/office/drawing/2014/main" val="10007"/>
                  </a:ext>
                </a:extLst>
              </a:tr>
              <a:tr h="295609">
                <a:tc>
                  <a:txBody>
                    <a:bodyPr/>
                    <a:lstStyle/>
                    <a:p>
                      <a:pPr algn="ctr">
                        <a:lnSpc>
                          <a:spcPct val="106000"/>
                        </a:lnSpc>
                        <a:spcAft>
                          <a:spcPts val="0"/>
                        </a:spcAft>
                        <a:tabLst>
                          <a:tab pos="5182235" algn="l"/>
                          <a:tab pos="457200" algn="l"/>
                        </a:tabLst>
                      </a:pPr>
                      <a:r>
                        <a:rPr lang="cs-CZ" sz="1600" kern="1200" dirty="0" smtClean="0">
                          <a:effectLst/>
                        </a:rPr>
                        <a:t>K</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3655" marR="33655" marT="9525" marB="0" anchor="ctr"/>
                </a:tc>
                <a:tc>
                  <a:txBody>
                    <a:bodyPr/>
                    <a:lstStyle/>
                    <a:p>
                      <a:pPr algn="ctr">
                        <a:lnSpc>
                          <a:spcPct val="106000"/>
                        </a:lnSpc>
                        <a:spcAft>
                          <a:spcPts val="0"/>
                        </a:spcAft>
                        <a:tabLst>
                          <a:tab pos="5182235" algn="l"/>
                          <a:tab pos="457200" algn="l"/>
                        </a:tabLst>
                      </a:pPr>
                      <a:r>
                        <a:rPr lang="cs-CZ" sz="1600" kern="1200" dirty="0" smtClean="0">
                          <a:effectLst/>
                        </a:rPr>
                        <a:t>123</a:t>
                      </a:r>
                      <a:endPar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4925" marR="34925" marT="9525" marB="0" anchor="ctr"/>
                </a:tc>
                <a:extLst>
                  <a:ext uri="{0D108BD9-81ED-4DB2-BD59-A6C34878D82A}">
                    <a16:rowId xmlns:a16="http://schemas.microsoft.com/office/drawing/2014/main" val="10009"/>
                  </a:ext>
                </a:extLst>
              </a:tr>
            </a:tbl>
          </a:graphicData>
        </a:graphic>
      </p:graphicFrame>
      <p:sp>
        <p:nvSpPr>
          <p:cNvPr id="152" name="Zástupný symbol pro text 3"/>
          <p:cNvSpPr>
            <a:spLocks noGrp="1"/>
          </p:cNvSpPr>
          <p:nvPr>
            <p:ph type="body" sz="quarter" idx="12"/>
          </p:nvPr>
        </p:nvSpPr>
        <p:spPr>
          <a:xfrm>
            <a:off x="517947" y="316517"/>
            <a:ext cx="11156106" cy="432048"/>
          </a:xfrm>
        </p:spPr>
        <p:txBody>
          <a:bodyPr/>
          <a:lstStyle/>
          <a:p>
            <a:r>
              <a:rPr lang="cs-CZ" sz="2800" dirty="0" smtClean="0"/>
              <a:t>Co komplikuje dehalogenaci při pyrolýze odpadních plastů?</a:t>
            </a:r>
            <a:endParaRPr lang="cs-CZ" sz="2800" dirty="0"/>
          </a:p>
        </p:txBody>
      </p:sp>
      <p:sp>
        <p:nvSpPr>
          <p:cNvPr id="10" name="TextovéPole 9"/>
          <p:cNvSpPr txBox="1"/>
          <p:nvPr/>
        </p:nvSpPr>
        <p:spPr>
          <a:xfrm>
            <a:off x="8130589" y="931738"/>
            <a:ext cx="4061411" cy="1877437"/>
          </a:xfrm>
          <a:prstGeom prst="rect">
            <a:avLst/>
          </a:prstGeom>
          <a:noFill/>
        </p:spPr>
        <p:txBody>
          <a:bodyPr wrap="square" rtlCol="0">
            <a:spAutoFit/>
          </a:bodyPr>
          <a:lstStyle/>
          <a:p>
            <a:pPr>
              <a:spcAft>
                <a:spcPts val="1200"/>
              </a:spcAft>
            </a:pPr>
            <a:r>
              <a:rPr lang="cs-CZ" sz="2400" b="1" dirty="0" smtClean="0">
                <a:ln w="0"/>
                <a:solidFill>
                  <a:schemeClr val="accent1"/>
                </a:solidFill>
                <a:latin typeface="Calibri" panose="020F0502020204030204" pitchFamily="34" charset="0"/>
                <a:cs typeface="Calibri" panose="020F0502020204030204" pitchFamily="34" charset="0"/>
              </a:rPr>
              <a:t>    </a:t>
            </a:r>
            <a:r>
              <a:rPr lang="cs-CZ" sz="2400" b="1" dirty="0">
                <a:ln w="0"/>
                <a:solidFill>
                  <a:schemeClr val="accent1"/>
                </a:solidFill>
                <a:latin typeface="Calibri" panose="020F0502020204030204" pitchFamily="34" charset="0"/>
                <a:cs typeface="Calibri" panose="020F0502020204030204" pitchFamily="34" charset="0"/>
              </a:rPr>
              <a:t>C</a:t>
            </a:r>
            <a:r>
              <a:rPr lang="cs-CZ" sz="2400" b="1" dirty="0" smtClean="0">
                <a:ln w="0"/>
                <a:solidFill>
                  <a:schemeClr val="accent1"/>
                </a:solidFill>
                <a:latin typeface="Calibri" panose="020F0502020204030204" pitchFamily="34" charset="0"/>
                <a:cs typeface="Calibri" panose="020F0502020204030204" pitchFamily="34" charset="0"/>
              </a:rPr>
              <a:t>elulóza</a:t>
            </a:r>
            <a:endParaRPr lang="en-US" sz="2400" b="1" dirty="0" smtClean="0">
              <a:ln w="0"/>
              <a:solidFill>
                <a:schemeClr val="accent1"/>
              </a:solidFill>
              <a:latin typeface="Calibri" panose="020F0502020204030204" pitchFamily="34" charset="0"/>
              <a:cs typeface="Calibri" panose="020F0502020204030204" pitchFamily="34" charset="0"/>
            </a:endParaRPr>
          </a:p>
          <a:p>
            <a:pPr marL="285750" indent="-285750">
              <a:spcAft>
                <a:spcPts val="1200"/>
              </a:spcAft>
              <a:buFontTx/>
              <a:buChar char="-"/>
            </a:pPr>
            <a:r>
              <a:rPr lang="cs-CZ" dirty="0" smtClean="0">
                <a:ln w="0"/>
              </a:rPr>
              <a:t>sporné výsledky </a:t>
            </a:r>
            <a:r>
              <a:rPr lang="en-US" dirty="0" smtClean="0">
                <a:ln w="0"/>
              </a:rPr>
              <a:t>v literatu</a:t>
            </a:r>
            <a:r>
              <a:rPr lang="cs-CZ" dirty="0" smtClean="0">
                <a:ln w="0"/>
              </a:rPr>
              <a:t>ř</a:t>
            </a:r>
            <a:r>
              <a:rPr lang="en-US" dirty="0" smtClean="0">
                <a:ln w="0"/>
              </a:rPr>
              <a:t>e</a:t>
            </a:r>
            <a:endParaRPr lang="cs-CZ" dirty="0" smtClean="0">
              <a:ln w="0"/>
            </a:endParaRPr>
          </a:p>
          <a:p>
            <a:pPr marL="285750" indent="-285750">
              <a:spcAft>
                <a:spcPts val="1200"/>
              </a:spcAft>
              <a:buFontTx/>
              <a:buChar char="-"/>
            </a:pPr>
            <a:r>
              <a:rPr lang="cs-CZ" dirty="0" smtClean="0">
                <a:ln w="0"/>
              </a:rPr>
              <a:t>výsledky se zaměřují spíše na vliv HCl na degradaci celulózy než naopak</a:t>
            </a:r>
            <a:endParaRPr lang="cs-CZ" sz="1600" b="1" dirty="0" smtClean="0">
              <a:ln w="0"/>
            </a:endParaRPr>
          </a:p>
        </p:txBody>
      </p:sp>
      <p:pic>
        <p:nvPicPr>
          <p:cNvPr id="2052" name="Picture 4" descr="2-Chloroethyl benzo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460" y="3601398"/>
            <a:ext cx="3457080" cy="186265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stretch>
            <a:fillRect/>
          </a:stretch>
        </p:blipFill>
        <p:spPr>
          <a:xfrm>
            <a:off x="8456016" y="2992348"/>
            <a:ext cx="2850403" cy="2713406"/>
          </a:xfrm>
          <a:prstGeom prst="rect">
            <a:avLst/>
          </a:prstGeom>
        </p:spPr>
      </p:pic>
    </p:spTree>
    <p:extLst>
      <p:ext uri="{BB962C8B-B14F-4D97-AF65-F5344CB8AC3E}">
        <p14:creationId xmlns:p14="http://schemas.microsoft.com/office/powerpoint/2010/main" val="1311453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Šipka dolů 18"/>
          <p:cNvSpPr/>
          <p:nvPr/>
        </p:nvSpPr>
        <p:spPr>
          <a:xfrm rot="12644604">
            <a:off x="4287973" y="4659563"/>
            <a:ext cx="270067" cy="633827"/>
          </a:xfrm>
          <a:prstGeom prst="downArrow">
            <a:avLst/>
          </a:prstGeom>
          <a:solidFill>
            <a:schemeClr val="accent3"/>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152" name="Zástupný symbol pro text 3"/>
          <p:cNvSpPr>
            <a:spLocks noGrp="1"/>
          </p:cNvSpPr>
          <p:nvPr>
            <p:ph type="body" sz="quarter" idx="12"/>
          </p:nvPr>
        </p:nvSpPr>
        <p:spPr>
          <a:xfrm>
            <a:off x="839416" y="302532"/>
            <a:ext cx="11053228" cy="432048"/>
          </a:xfrm>
        </p:spPr>
        <p:txBody>
          <a:bodyPr/>
          <a:lstStyle/>
          <a:p>
            <a:r>
              <a:rPr lang="cs-CZ" sz="2800" dirty="0" smtClean="0"/>
              <a:t>Objasnění příčiny</a:t>
            </a:r>
            <a:endParaRPr lang="cs-CZ" sz="2800" dirty="0"/>
          </a:p>
        </p:txBody>
      </p:sp>
      <p:sp>
        <p:nvSpPr>
          <p:cNvPr id="9" name="Zástupný symbol pro text 2"/>
          <p:cNvSpPr txBox="1">
            <a:spLocks/>
          </p:cNvSpPr>
          <p:nvPr/>
        </p:nvSpPr>
        <p:spPr>
          <a:xfrm>
            <a:off x="9749165" y="3081206"/>
            <a:ext cx="1474973" cy="40466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b="1" dirty="0" smtClean="0">
                <a:solidFill>
                  <a:schemeClr val="accent1"/>
                </a:solidFill>
              </a:rPr>
              <a:t>30 g PVC</a:t>
            </a:r>
          </a:p>
          <a:p>
            <a:pPr algn="ctr"/>
            <a:endParaRPr lang="cs-CZ" sz="2000" b="1" dirty="0">
              <a:solidFill>
                <a:schemeClr val="accent1"/>
              </a:solidFill>
            </a:endParaRPr>
          </a:p>
        </p:txBody>
      </p:sp>
      <p:sp>
        <p:nvSpPr>
          <p:cNvPr id="2" name="Pravá složená závorka 1"/>
          <p:cNvSpPr/>
          <p:nvPr/>
        </p:nvSpPr>
        <p:spPr>
          <a:xfrm>
            <a:off x="8975755" y="2428330"/>
            <a:ext cx="648072" cy="1564598"/>
          </a:xfrm>
          <a:prstGeom prst="rightBrace">
            <a:avLst>
              <a:gd name="adj1" fmla="val 1438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10" name="Zástupný symbol pro text 2"/>
          <p:cNvSpPr txBox="1">
            <a:spLocks/>
          </p:cNvSpPr>
          <p:nvPr/>
        </p:nvSpPr>
        <p:spPr>
          <a:xfrm>
            <a:off x="622827" y="5399719"/>
            <a:ext cx="5259214" cy="847186"/>
          </a:xfrm>
          <a:prstGeom prst="rect">
            <a:avLst/>
          </a:prstGeom>
          <a:ln>
            <a:solidFill>
              <a:srgbClr val="676D6F"/>
            </a:solidFill>
          </a:ln>
        </p:spPr>
        <p:txBody>
          <a:bodyPr vert="horz" lIns="0" tIns="0" rIns="0" bIns="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cs-CZ" sz="1800" b="1" dirty="0" smtClean="0">
                <a:solidFill>
                  <a:schemeClr val="tx1">
                    <a:lumMod val="75000"/>
                  </a:schemeClr>
                </a:solidFill>
              </a:rPr>
              <a:t>CaCO</a:t>
            </a:r>
            <a:r>
              <a:rPr lang="cs-CZ" sz="1800" b="1" baseline="-25000" dirty="0" smtClean="0">
                <a:solidFill>
                  <a:schemeClr val="tx1">
                    <a:lumMod val="75000"/>
                  </a:schemeClr>
                </a:solidFill>
              </a:rPr>
              <a:t>3</a:t>
            </a:r>
            <a:r>
              <a:rPr lang="cs-CZ" sz="1800" b="1" dirty="0" smtClean="0">
                <a:solidFill>
                  <a:schemeClr val="tx1">
                    <a:lumMod val="75000"/>
                  </a:schemeClr>
                </a:solidFill>
              </a:rPr>
              <a:t> nemá vliv na dehalogenaci během krokové pyrolýzy</a:t>
            </a:r>
          </a:p>
        </p:txBody>
      </p:sp>
      <p:sp>
        <p:nvSpPr>
          <p:cNvPr id="12" name="Zástupný symbol pro text 2"/>
          <p:cNvSpPr txBox="1">
            <a:spLocks/>
          </p:cNvSpPr>
          <p:nvPr/>
        </p:nvSpPr>
        <p:spPr>
          <a:xfrm>
            <a:off x="4093462" y="388093"/>
            <a:ext cx="6840760"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cs-CZ" sz="2000" dirty="0" smtClean="0"/>
              <a:t>Obsah Cl v kapalném produktu po krokové pyrolýze (1h)</a:t>
            </a:r>
            <a:endParaRPr lang="cs-CZ" sz="2000" dirty="0">
              <a:solidFill>
                <a:schemeClr val="tx1"/>
              </a:solidFill>
            </a:endParaRPr>
          </a:p>
        </p:txBody>
      </p:sp>
      <p:sp>
        <p:nvSpPr>
          <p:cNvPr id="16" name="Zástupný symbol pro text 2"/>
          <p:cNvSpPr txBox="1">
            <a:spLocks/>
          </p:cNvSpPr>
          <p:nvPr/>
        </p:nvSpPr>
        <p:spPr>
          <a:xfrm>
            <a:off x="6456040" y="5421054"/>
            <a:ext cx="4644516" cy="339661"/>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b="1" dirty="0" smtClean="0">
                <a:solidFill>
                  <a:schemeClr val="accent1"/>
                </a:solidFill>
              </a:rPr>
              <a:t>85 </a:t>
            </a:r>
            <a:r>
              <a:rPr lang="cs-CZ" sz="2000" b="1" dirty="0">
                <a:solidFill>
                  <a:schemeClr val="accent1"/>
                </a:solidFill>
              </a:rPr>
              <a:t>ppm, pokud by nedošlo k interakci</a:t>
            </a:r>
            <a:endParaRPr lang="en-US" sz="2000" b="1" dirty="0">
              <a:solidFill>
                <a:schemeClr val="accent1"/>
              </a:solidFill>
            </a:endParaRPr>
          </a:p>
        </p:txBody>
      </p:sp>
      <p:sp>
        <p:nvSpPr>
          <p:cNvPr id="17" name="Šipka dolů 16"/>
          <p:cNvSpPr/>
          <p:nvPr/>
        </p:nvSpPr>
        <p:spPr>
          <a:xfrm rot="8328756">
            <a:off x="5879378" y="4637124"/>
            <a:ext cx="251827" cy="787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Zástupný symbol pro číslo snímku 1"/>
          <p:cNvSpPr>
            <a:spLocks noGrp="1"/>
          </p:cNvSpPr>
          <p:nvPr>
            <p:ph type="sldNum" sz="quarter" idx="4"/>
          </p:nvPr>
        </p:nvSpPr>
        <p:spPr>
          <a:xfrm>
            <a:off x="10127177" y="6298703"/>
            <a:ext cx="1220273" cy="216024"/>
          </a:xfrm>
        </p:spPr>
        <p:txBody>
          <a:bodyPr/>
          <a:lstStyle/>
          <a:p>
            <a:fld id="{F633C6B9-C75B-4149-93B0-5E1BF0C180BC}" type="slidenum">
              <a:rPr lang="cs-CZ" smtClean="0"/>
              <a:pPr/>
              <a:t>15</a:t>
            </a:fld>
            <a:endParaRPr lang="cs-CZ" dirty="0"/>
          </a:p>
        </p:txBody>
      </p:sp>
      <p:graphicFrame>
        <p:nvGraphicFramePr>
          <p:cNvPr id="22" name="Graf 21"/>
          <p:cNvGraphicFramePr>
            <a:graphicFrameLocks/>
          </p:cNvGraphicFramePr>
          <p:nvPr>
            <p:extLst>
              <p:ext uri="{D42A27DB-BD31-4B8C-83A1-F6EECF244321}">
                <p14:modId xmlns:p14="http://schemas.microsoft.com/office/powerpoint/2010/main" val="1737866432"/>
              </p:ext>
            </p:extLst>
          </p:nvPr>
        </p:nvGraphicFramePr>
        <p:xfrm>
          <a:off x="1774955" y="1296769"/>
          <a:ext cx="7383556" cy="3398838"/>
        </p:xfrm>
        <a:graphic>
          <a:graphicData uri="http://schemas.openxmlformats.org/drawingml/2006/chart">
            <c:chart xmlns:c="http://schemas.openxmlformats.org/drawingml/2006/chart" xmlns:r="http://schemas.openxmlformats.org/officeDocument/2006/relationships" r:id="rId3"/>
          </a:graphicData>
        </a:graphic>
      </p:graphicFrame>
      <p:sp>
        <p:nvSpPr>
          <p:cNvPr id="23" name="Šipka dolů 22"/>
          <p:cNvSpPr/>
          <p:nvPr/>
        </p:nvSpPr>
        <p:spPr>
          <a:xfrm rot="10372158">
            <a:off x="6451438" y="4613804"/>
            <a:ext cx="251827" cy="69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18050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a:xfrm>
            <a:off x="10150153" y="6251819"/>
            <a:ext cx="1220273" cy="216024"/>
          </a:xfrm>
        </p:spPr>
        <p:txBody>
          <a:bodyPr/>
          <a:lstStyle/>
          <a:p>
            <a:fld id="{F633C6B9-C75B-4149-93B0-5E1BF0C180BC}" type="slidenum">
              <a:rPr lang="cs-CZ" smtClean="0"/>
              <a:pPr/>
              <a:t>16</a:t>
            </a:fld>
            <a:endParaRPr lang="cs-CZ" dirty="0"/>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7"/>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9" name="Obdélník 58"/>
          <p:cNvSpPr/>
          <p:nvPr/>
        </p:nvSpPr>
        <p:spPr>
          <a:xfrm>
            <a:off x="119336" y="5891779"/>
            <a:ext cx="46085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Šipka doprava 32"/>
          <p:cNvSpPr/>
          <p:nvPr/>
        </p:nvSpPr>
        <p:spPr>
          <a:xfrm>
            <a:off x="4879160" y="3451626"/>
            <a:ext cx="684356" cy="353547"/>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grpSp>
        <p:nvGrpSpPr>
          <p:cNvPr id="3" name="Skupina 2"/>
          <p:cNvGrpSpPr/>
          <p:nvPr/>
        </p:nvGrpSpPr>
        <p:grpSpPr>
          <a:xfrm>
            <a:off x="240941" y="956510"/>
            <a:ext cx="6070982" cy="1504974"/>
            <a:chOff x="594964" y="1217942"/>
            <a:chExt cx="5215893" cy="1281148"/>
          </a:xfrm>
        </p:grpSpPr>
        <p:pic>
          <p:nvPicPr>
            <p:cNvPr id="16" name="Picture 10" descr="Molecular Structure of Polyethylene Terephthalate PET Chemical Formula:...  | Download Scientific Diagram"/>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26960" y="1422030"/>
              <a:ext cx="2465811" cy="7340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p:cNvSpPr txBox="1"/>
            <p:nvPr/>
          </p:nvSpPr>
          <p:spPr>
            <a:xfrm>
              <a:off x="1344979" y="1791683"/>
              <a:ext cx="753852" cy="707407"/>
            </a:xfrm>
            <a:prstGeom prst="rect">
              <a:avLst/>
            </a:prstGeom>
            <a:noFill/>
          </p:spPr>
          <p:txBody>
            <a:bodyPr wrap="square" rtlCol="0">
              <a:spAutoFit/>
            </a:bodyPr>
            <a:lstStyle/>
            <a:p>
              <a:r>
                <a:rPr lang="cs-CZ" sz="2400" b="1" dirty="0" smtClean="0">
                  <a:solidFill>
                    <a:schemeClr val="bg1"/>
                  </a:solidFill>
                </a:rPr>
                <a:t>96 ppm</a:t>
              </a:r>
              <a:endParaRPr lang="en-US" sz="2400" b="1" dirty="0">
                <a:solidFill>
                  <a:schemeClr val="bg1"/>
                </a:solidFill>
              </a:endParaRPr>
            </a:p>
          </p:txBody>
        </p:sp>
        <p:sp>
          <p:nvSpPr>
            <p:cNvPr id="20" name="TextovéPole 19"/>
            <p:cNvSpPr txBox="1"/>
            <p:nvPr/>
          </p:nvSpPr>
          <p:spPr>
            <a:xfrm>
              <a:off x="1344979" y="1791683"/>
              <a:ext cx="753852" cy="707407"/>
            </a:xfrm>
            <a:prstGeom prst="rect">
              <a:avLst/>
            </a:prstGeom>
            <a:noFill/>
          </p:spPr>
          <p:txBody>
            <a:bodyPr wrap="square" rtlCol="0">
              <a:spAutoFit/>
            </a:bodyPr>
            <a:lstStyle/>
            <a:p>
              <a:r>
                <a:rPr lang="cs-CZ" sz="2400" b="1" dirty="0" smtClean="0">
                  <a:solidFill>
                    <a:schemeClr val="bg1"/>
                  </a:solidFill>
                </a:rPr>
                <a:t>96 ppm</a:t>
              </a:r>
              <a:endParaRPr lang="en-US" sz="2400" b="1" dirty="0">
                <a:solidFill>
                  <a:schemeClr val="bg1"/>
                </a:solidFill>
              </a:endParaRPr>
            </a:p>
          </p:txBody>
        </p:sp>
        <p:pic>
          <p:nvPicPr>
            <p:cNvPr id="22" name="Picture 2" descr="Cellulose, a linear polymer of D-glucose units (two are shown) linked by β(1→4)-glycosidic bonds"/>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732" y="1501053"/>
              <a:ext cx="1706389" cy="789205"/>
            </a:xfrm>
            <a:prstGeom prst="rect">
              <a:avLst/>
            </a:prstGeom>
            <a:noFill/>
            <a:extLst>
              <a:ext uri="{909E8E84-426E-40DD-AFC4-6F175D3DCCD1}">
                <a14:hiddenFill xmlns:a14="http://schemas.microsoft.com/office/drawing/2010/main">
                  <a:solidFill>
                    <a:srgbClr val="FFFFFF"/>
                  </a:solidFill>
                </a14:hiddenFill>
              </a:ext>
            </a:extLst>
          </p:spPr>
        </p:pic>
        <p:sp>
          <p:nvSpPr>
            <p:cNvPr id="25" name="TextovéPole 24"/>
            <p:cNvSpPr txBox="1"/>
            <p:nvPr/>
          </p:nvSpPr>
          <p:spPr>
            <a:xfrm>
              <a:off x="799396" y="1217942"/>
              <a:ext cx="1542030" cy="393004"/>
            </a:xfrm>
            <a:prstGeom prst="rect">
              <a:avLst/>
            </a:prstGeom>
            <a:noFill/>
          </p:spPr>
          <p:txBody>
            <a:bodyPr wrap="square" rtlCol="0">
              <a:spAutoFit/>
            </a:bodyPr>
            <a:lstStyle/>
            <a:p>
              <a:r>
                <a:rPr lang="cs-CZ" sz="2400" b="1" dirty="0" smtClean="0">
                  <a:solidFill>
                    <a:schemeClr val="accent6"/>
                  </a:solidFill>
                </a:rPr>
                <a:t>celulóza</a:t>
              </a:r>
              <a:endParaRPr lang="en-US" sz="2400" b="1" baseline="-25000" dirty="0">
                <a:solidFill>
                  <a:schemeClr val="accent6"/>
                </a:solidFill>
              </a:endParaRPr>
            </a:p>
          </p:txBody>
        </p:sp>
        <p:sp>
          <p:nvSpPr>
            <p:cNvPr id="26" name="TextovéPole 25"/>
            <p:cNvSpPr txBox="1"/>
            <p:nvPr/>
          </p:nvSpPr>
          <p:spPr>
            <a:xfrm>
              <a:off x="3239419" y="1226855"/>
              <a:ext cx="905918" cy="393004"/>
            </a:xfrm>
            <a:prstGeom prst="rect">
              <a:avLst/>
            </a:prstGeom>
            <a:noFill/>
          </p:spPr>
          <p:txBody>
            <a:bodyPr wrap="square" rtlCol="0">
              <a:spAutoFit/>
            </a:bodyPr>
            <a:lstStyle/>
            <a:p>
              <a:pPr algn="ctr"/>
              <a:r>
                <a:rPr lang="cs-CZ" sz="2400" b="1" dirty="0" smtClean="0">
                  <a:solidFill>
                    <a:schemeClr val="accent4"/>
                  </a:solidFill>
                </a:rPr>
                <a:t>PET</a:t>
              </a:r>
              <a:endParaRPr lang="en-US" sz="2400" b="1" baseline="-25000" dirty="0">
                <a:solidFill>
                  <a:schemeClr val="accent4"/>
                </a:solidFill>
              </a:endParaRPr>
            </a:p>
          </p:txBody>
        </p:sp>
        <p:pic>
          <p:nvPicPr>
            <p:cNvPr id="27" name="Picture 4" descr="Polyvinylchlorid – Wikipedie"/>
            <p:cNvPicPr>
              <a:picLocks noChangeAspect="1" noChangeArrowheads="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5016462" y="1585156"/>
              <a:ext cx="597172" cy="562087"/>
            </a:xfrm>
            <a:prstGeom prst="rect">
              <a:avLst/>
            </a:prstGeom>
            <a:noFill/>
            <a:extLst>
              <a:ext uri="{909E8E84-426E-40DD-AFC4-6F175D3DCCD1}">
                <a14:hiddenFill xmlns:a14="http://schemas.microsoft.com/office/drawing/2010/main">
                  <a:solidFill>
                    <a:srgbClr val="FFFFFF"/>
                  </a:solidFill>
                </a14:hiddenFill>
              </a:ext>
            </a:extLst>
          </p:spPr>
        </p:pic>
        <p:sp>
          <p:nvSpPr>
            <p:cNvPr id="29" name="TextovéPole 28"/>
            <p:cNvSpPr txBox="1"/>
            <p:nvPr/>
          </p:nvSpPr>
          <p:spPr>
            <a:xfrm>
              <a:off x="4840689" y="1225453"/>
              <a:ext cx="970168" cy="393004"/>
            </a:xfrm>
            <a:prstGeom prst="rect">
              <a:avLst/>
            </a:prstGeom>
            <a:noFill/>
          </p:spPr>
          <p:txBody>
            <a:bodyPr wrap="square" rtlCol="0">
              <a:spAutoFit/>
            </a:bodyPr>
            <a:lstStyle/>
            <a:p>
              <a:pPr algn="ctr"/>
              <a:r>
                <a:rPr lang="cs-CZ" sz="2400" b="1" dirty="0" smtClean="0">
                  <a:solidFill>
                    <a:srgbClr val="00B0F0"/>
                  </a:solidFill>
                </a:rPr>
                <a:t>PVC</a:t>
              </a:r>
              <a:endParaRPr lang="en-US" sz="2400" b="1" baseline="-25000" dirty="0">
                <a:solidFill>
                  <a:srgbClr val="00B0F0"/>
                </a:solidFill>
              </a:endParaRPr>
            </a:p>
          </p:txBody>
        </p:sp>
        <p:sp>
          <p:nvSpPr>
            <p:cNvPr id="34" name="Obdélník 33"/>
            <p:cNvSpPr/>
            <p:nvPr/>
          </p:nvSpPr>
          <p:spPr>
            <a:xfrm>
              <a:off x="594964" y="1282382"/>
              <a:ext cx="5125875" cy="1031611"/>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p>
          </p:txBody>
        </p:sp>
        <p:sp>
          <p:nvSpPr>
            <p:cNvPr id="35" name="TextovéPole 34"/>
            <p:cNvSpPr txBox="1"/>
            <p:nvPr/>
          </p:nvSpPr>
          <p:spPr>
            <a:xfrm>
              <a:off x="2192236" y="1612742"/>
              <a:ext cx="345462" cy="393004"/>
            </a:xfrm>
            <a:prstGeom prst="rect">
              <a:avLst/>
            </a:prstGeom>
            <a:noFill/>
          </p:spPr>
          <p:txBody>
            <a:bodyPr wrap="square" rtlCol="0">
              <a:spAutoFit/>
            </a:bodyPr>
            <a:lstStyle/>
            <a:p>
              <a:pPr algn="ctr"/>
              <a:r>
                <a:rPr lang="cs-CZ" sz="2400" dirty="0" smtClean="0">
                  <a:solidFill>
                    <a:srgbClr val="D81E04"/>
                  </a:solidFill>
                </a:rPr>
                <a:t>x</a:t>
              </a:r>
              <a:endParaRPr lang="en-US" sz="2400" dirty="0">
                <a:solidFill>
                  <a:srgbClr val="D81E04"/>
                </a:solidFill>
              </a:endParaRPr>
            </a:p>
          </p:txBody>
        </p:sp>
        <p:sp>
          <p:nvSpPr>
            <p:cNvPr id="36" name="TextovéPole 35"/>
            <p:cNvSpPr txBox="1"/>
            <p:nvPr/>
          </p:nvSpPr>
          <p:spPr>
            <a:xfrm>
              <a:off x="4757200" y="1624389"/>
              <a:ext cx="345462" cy="393004"/>
            </a:xfrm>
            <a:prstGeom prst="rect">
              <a:avLst/>
            </a:prstGeom>
            <a:noFill/>
          </p:spPr>
          <p:txBody>
            <a:bodyPr wrap="square" rtlCol="0">
              <a:spAutoFit/>
            </a:bodyPr>
            <a:lstStyle/>
            <a:p>
              <a:pPr algn="ctr"/>
              <a:r>
                <a:rPr lang="cs-CZ" sz="2400" dirty="0" smtClean="0">
                  <a:solidFill>
                    <a:srgbClr val="D81E04"/>
                  </a:solidFill>
                </a:rPr>
                <a:t>+</a:t>
              </a:r>
              <a:endParaRPr lang="en-US" sz="2400" dirty="0">
                <a:solidFill>
                  <a:srgbClr val="D81E04"/>
                </a:solidFill>
              </a:endParaRPr>
            </a:p>
          </p:txBody>
        </p:sp>
      </p:grpSp>
      <p:grpSp>
        <p:nvGrpSpPr>
          <p:cNvPr id="5" name="Skupina 4"/>
          <p:cNvGrpSpPr/>
          <p:nvPr/>
        </p:nvGrpSpPr>
        <p:grpSpPr>
          <a:xfrm>
            <a:off x="5585447" y="2235002"/>
            <a:ext cx="2464963" cy="2741306"/>
            <a:chOff x="3712191" y="2103144"/>
            <a:chExt cx="2464963" cy="2741306"/>
          </a:xfrm>
        </p:grpSpPr>
        <p:pic>
          <p:nvPicPr>
            <p:cNvPr id="18" name="Picture 8" descr="2-Chloroethyl Acetate 542-58-5 | TCI Chemicals (India) Pvt. L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3767" y="3010176"/>
              <a:ext cx="1302691" cy="13026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ovéPole 29"/>
            <p:cNvSpPr txBox="1"/>
            <p:nvPr/>
          </p:nvSpPr>
          <p:spPr>
            <a:xfrm>
              <a:off x="4373000" y="2721547"/>
              <a:ext cx="975632" cy="307777"/>
            </a:xfrm>
            <a:prstGeom prst="rect">
              <a:avLst/>
            </a:prstGeom>
            <a:noFill/>
          </p:spPr>
          <p:txBody>
            <a:bodyPr wrap="square" rtlCol="0">
              <a:spAutoFit/>
            </a:bodyPr>
            <a:lstStyle/>
            <a:p>
              <a:pPr algn="ctr"/>
              <a:r>
                <a:rPr lang="cs-CZ" sz="1400" dirty="0" smtClean="0">
                  <a:solidFill>
                    <a:srgbClr val="000000"/>
                  </a:solidFill>
                </a:rPr>
                <a:t>HCl, H</a:t>
              </a:r>
              <a:r>
                <a:rPr lang="cs-CZ" sz="1400" baseline="-25000" dirty="0" smtClean="0">
                  <a:solidFill>
                    <a:srgbClr val="000000"/>
                  </a:solidFill>
                </a:rPr>
                <a:t>2</a:t>
              </a:r>
              <a:r>
                <a:rPr lang="cs-CZ" sz="1400" dirty="0" smtClean="0">
                  <a:solidFill>
                    <a:srgbClr val="000000"/>
                  </a:solidFill>
                </a:rPr>
                <a:t>0</a:t>
              </a:r>
              <a:endParaRPr lang="en-US" sz="1400" baseline="-25000" dirty="0">
                <a:solidFill>
                  <a:srgbClr val="000000"/>
                </a:solidFill>
              </a:endParaRPr>
            </a:p>
          </p:txBody>
        </p:sp>
        <p:pic>
          <p:nvPicPr>
            <p:cNvPr id="32" name="Picture 6" descr="2-Chloroethanol 99 107-07-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7567" y="3010353"/>
              <a:ext cx="1048860" cy="361320"/>
            </a:xfrm>
            <a:prstGeom prst="rect">
              <a:avLst/>
            </a:prstGeom>
            <a:noFill/>
            <a:extLst>
              <a:ext uri="{909E8E84-426E-40DD-AFC4-6F175D3DCCD1}">
                <a14:hiddenFill xmlns:a14="http://schemas.microsoft.com/office/drawing/2010/main">
                  <a:solidFill>
                    <a:srgbClr val="FFFFFF"/>
                  </a:solidFill>
                </a14:hiddenFill>
              </a:ext>
            </a:extLst>
          </p:spPr>
        </p:pic>
        <p:pic>
          <p:nvPicPr>
            <p:cNvPr id="40" name="Obrázek 39"/>
            <p:cNvPicPr>
              <a:picLocks noChangeAspect="1"/>
            </p:cNvPicPr>
            <p:nvPr/>
          </p:nvPicPr>
          <p:blipFill>
            <a:blip r:embed="rId8"/>
            <a:stretch>
              <a:fillRect/>
            </a:stretch>
          </p:blipFill>
          <p:spPr>
            <a:xfrm>
              <a:off x="4093113" y="3963238"/>
              <a:ext cx="1627316" cy="861171"/>
            </a:xfrm>
            <a:prstGeom prst="rect">
              <a:avLst/>
            </a:prstGeom>
          </p:spPr>
        </p:pic>
        <p:sp>
          <p:nvSpPr>
            <p:cNvPr id="41" name="Obdélník 40"/>
            <p:cNvSpPr/>
            <p:nvPr/>
          </p:nvSpPr>
          <p:spPr>
            <a:xfrm>
              <a:off x="4015823" y="2413803"/>
              <a:ext cx="1700987" cy="24306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2" name="Obdélník 41"/>
            <p:cNvSpPr/>
            <p:nvPr/>
          </p:nvSpPr>
          <p:spPr>
            <a:xfrm>
              <a:off x="3712191" y="2103144"/>
              <a:ext cx="2464963" cy="338554"/>
            </a:xfrm>
            <a:prstGeom prst="rect">
              <a:avLst/>
            </a:prstGeom>
          </p:spPr>
          <p:txBody>
            <a:bodyPr wrap="square">
              <a:spAutoFit/>
            </a:bodyPr>
            <a:lstStyle/>
            <a:p>
              <a:r>
                <a:rPr lang="cs-CZ" sz="1600" b="1" dirty="0">
                  <a:ln w="0"/>
                  <a:solidFill>
                    <a:schemeClr val="tx2">
                      <a:lumMod val="60000"/>
                      <a:lumOff val="40000"/>
                    </a:schemeClr>
                  </a:solidFill>
                </a:rPr>
                <a:t>p</a:t>
              </a:r>
              <a:r>
                <a:rPr lang="cs-CZ" sz="1600" b="1" dirty="0" smtClean="0">
                  <a:ln w="0"/>
                  <a:solidFill>
                    <a:schemeClr val="tx2">
                      <a:lumMod val="60000"/>
                      <a:lumOff val="40000"/>
                    </a:schemeClr>
                  </a:solidFill>
                </a:rPr>
                <a:t>rodukty prvního kroku</a:t>
              </a:r>
              <a:endParaRPr lang="en-US" sz="1600" b="1" dirty="0">
                <a:ln w="0"/>
                <a:solidFill>
                  <a:schemeClr val="tx2">
                    <a:lumMod val="60000"/>
                    <a:lumOff val="40000"/>
                  </a:schemeClr>
                </a:solidFill>
              </a:endParaRPr>
            </a:p>
          </p:txBody>
        </p:sp>
      </p:grpSp>
      <p:grpSp>
        <p:nvGrpSpPr>
          <p:cNvPr id="7" name="Skupina 6"/>
          <p:cNvGrpSpPr/>
          <p:nvPr/>
        </p:nvGrpSpPr>
        <p:grpSpPr>
          <a:xfrm>
            <a:off x="2743663" y="2287859"/>
            <a:ext cx="2904243" cy="365036"/>
            <a:chOff x="1552920" y="2383662"/>
            <a:chExt cx="2904243" cy="365036"/>
          </a:xfrm>
        </p:grpSpPr>
        <p:sp>
          <p:nvSpPr>
            <p:cNvPr id="21" name="Obdélník 20"/>
            <p:cNvSpPr/>
            <p:nvPr/>
          </p:nvSpPr>
          <p:spPr>
            <a:xfrm>
              <a:off x="1919066" y="2383978"/>
              <a:ext cx="2538097" cy="338554"/>
            </a:xfrm>
            <a:prstGeom prst="rect">
              <a:avLst/>
            </a:prstGeom>
          </p:spPr>
          <p:txBody>
            <a:bodyPr wrap="square">
              <a:spAutoFit/>
            </a:bodyPr>
            <a:lstStyle/>
            <a:p>
              <a:r>
                <a:rPr lang="cs-CZ" sz="1600" b="1" dirty="0">
                  <a:ln w="0"/>
                  <a:solidFill>
                    <a:schemeClr val="tx2">
                      <a:lumMod val="60000"/>
                      <a:lumOff val="40000"/>
                    </a:schemeClr>
                  </a:solidFill>
                </a:rPr>
                <a:t>p</a:t>
              </a:r>
              <a:r>
                <a:rPr lang="cs-CZ" sz="1600" b="1" dirty="0" smtClean="0">
                  <a:ln w="0"/>
                  <a:solidFill>
                    <a:schemeClr val="tx2">
                      <a:lumMod val="60000"/>
                      <a:lumOff val="40000"/>
                    </a:schemeClr>
                  </a:solidFill>
                </a:rPr>
                <a:t>rvní krok (</a:t>
              </a:r>
              <a:r>
                <a:rPr lang="en-US" sz="1600" b="1" dirty="0" smtClean="0">
                  <a:ln w="0"/>
                  <a:solidFill>
                    <a:schemeClr val="tx2">
                      <a:lumMod val="60000"/>
                      <a:lumOff val="40000"/>
                    </a:schemeClr>
                  </a:solidFill>
                </a:rPr>
                <a:t>350 °C</a:t>
              </a:r>
              <a:r>
                <a:rPr lang="cs-CZ" sz="1600" b="1" dirty="0" smtClean="0">
                  <a:ln w="0"/>
                  <a:solidFill>
                    <a:schemeClr val="tx2">
                      <a:lumMod val="60000"/>
                      <a:lumOff val="40000"/>
                    </a:schemeClr>
                  </a:solidFill>
                </a:rPr>
                <a:t>)</a:t>
              </a:r>
              <a:endParaRPr lang="en-US" sz="1600" b="1" dirty="0">
                <a:ln w="0"/>
                <a:solidFill>
                  <a:schemeClr val="tx2">
                    <a:lumMod val="60000"/>
                    <a:lumOff val="40000"/>
                  </a:schemeClr>
                </a:solidFill>
              </a:endParaRPr>
            </a:p>
          </p:txBody>
        </p:sp>
        <p:sp>
          <p:nvSpPr>
            <p:cNvPr id="43" name="Šipka doprava 42"/>
            <p:cNvSpPr/>
            <p:nvPr/>
          </p:nvSpPr>
          <p:spPr>
            <a:xfrm rot="5400000">
              <a:off x="1562106" y="2374476"/>
              <a:ext cx="365036" cy="383407"/>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grpSp>
      <p:grpSp>
        <p:nvGrpSpPr>
          <p:cNvPr id="60" name="Skupina 59"/>
          <p:cNvGrpSpPr/>
          <p:nvPr/>
        </p:nvGrpSpPr>
        <p:grpSpPr>
          <a:xfrm>
            <a:off x="98576" y="4721007"/>
            <a:ext cx="9597824" cy="1814749"/>
            <a:chOff x="-662158" y="4624303"/>
            <a:chExt cx="9261682" cy="1814749"/>
          </a:xfrm>
        </p:grpSpPr>
        <p:pic>
          <p:nvPicPr>
            <p:cNvPr id="17" name="Obrázek 16"/>
            <p:cNvPicPr>
              <a:picLocks noChangeAspect="1"/>
            </p:cNvPicPr>
            <p:nvPr/>
          </p:nvPicPr>
          <p:blipFill>
            <a:blip r:embed="rId8">
              <a:duotone>
                <a:schemeClr val="accent4">
                  <a:shade val="45000"/>
                  <a:satMod val="135000"/>
                </a:schemeClr>
                <a:prstClr val="white"/>
              </a:duotone>
            </a:blip>
            <a:stretch>
              <a:fillRect/>
            </a:stretch>
          </p:blipFill>
          <p:spPr>
            <a:xfrm>
              <a:off x="-519793" y="5030985"/>
              <a:ext cx="1881676" cy="995778"/>
            </a:xfrm>
            <a:prstGeom prst="rect">
              <a:avLst/>
            </a:prstGeom>
          </p:spPr>
        </p:pic>
        <p:pic>
          <p:nvPicPr>
            <p:cNvPr id="37" name="Picture 6" descr="C4H7ClO"/>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25" y="5550568"/>
              <a:ext cx="1653578" cy="870304"/>
            </a:xfrm>
            <a:prstGeom prst="rect">
              <a:avLst/>
            </a:prstGeom>
            <a:noFill/>
            <a:extLst>
              <a:ext uri="{909E8E84-426E-40DD-AFC4-6F175D3DCCD1}">
                <a14:hiddenFill xmlns:a14="http://schemas.microsoft.com/office/drawing/2010/main">
                  <a:solidFill>
                    <a:srgbClr val="FFFFFF"/>
                  </a:solidFill>
                </a14:hiddenFill>
              </a:ext>
            </a:extLst>
          </p:spPr>
        </p:pic>
        <p:sp>
          <p:nvSpPr>
            <p:cNvPr id="39" name="Obdélník 38"/>
            <p:cNvSpPr/>
            <p:nvPr/>
          </p:nvSpPr>
          <p:spPr>
            <a:xfrm>
              <a:off x="-571190" y="4997094"/>
              <a:ext cx="9145016" cy="144195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p>
          </p:txBody>
        </p:sp>
        <p:sp>
          <p:nvSpPr>
            <p:cNvPr id="44" name="Obdélník 43"/>
            <p:cNvSpPr/>
            <p:nvPr/>
          </p:nvSpPr>
          <p:spPr>
            <a:xfrm>
              <a:off x="-662158" y="4624303"/>
              <a:ext cx="2382575" cy="338554"/>
            </a:xfrm>
            <a:prstGeom prst="rect">
              <a:avLst/>
            </a:prstGeom>
          </p:spPr>
          <p:txBody>
            <a:bodyPr wrap="square">
              <a:spAutoFit/>
            </a:bodyPr>
            <a:lstStyle/>
            <a:p>
              <a:r>
                <a:rPr lang="cs-CZ" sz="1600" b="1" dirty="0">
                  <a:ln w="0"/>
                  <a:solidFill>
                    <a:schemeClr val="tx2">
                      <a:lumMod val="60000"/>
                      <a:lumOff val="40000"/>
                    </a:schemeClr>
                  </a:solidFill>
                </a:rPr>
                <a:t>k</a:t>
              </a:r>
              <a:r>
                <a:rPr lang="cs-CZ" sz="1600" b="1" dirty="0" smtClean="0">
                  <a:ln w="0"/>
                  <a:solidFill>
                    <a:schemeClr val="tx2">
                      <a:lumMod val="60000"/>
                      <a:lumOff val="40000"/>
                    </a:schemeClr>
                  </a:solidFill>
                </a:rPr>
                <a:t>apalný produkt</a:t>
              </a:r>
              <a:endParaRPr lang="en-US" sz="1600" b="1" dirty="0">
                <a:ln w="0"/>
                <a:solidFill>
                  <a:schemeClr val="tx2">
                    <a:lumMod val="60000"/>
                    <a:lumOff val="40000"/>
                  </a:schemeClr>
                </a:solidFill>
              </a:endParaRPr>
            </a:p>
          </p:txBody>
        </p:sp>
        <p:sp>
          <p:nvSpPr>
            <p:cNvPr id="45" name="TextovéPole 44"/>
            <p:cNvSpPr txBox="1"/>
            <p:nvPr/>
          </p:nvSpPr>
          <p:spPr>
            <a:xfrm>
              <a:off x="1438978" y="5159960"/>
              <a:ext cx="7160546" cy="115416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cs-CZ" sz="1600" dirty="0">
                  <a:solidFill>
                    <a:schemeClr val="bg2">
                      <a:lumMod val="25000"/>
                    </a:schemeClr>
                  </a:solidFill>
                </a:rPr>
                <a:t>Namísto opuštění </a:t>
              </a:r>
              <a:r>
                <a:rPr lang="cs-CZ" sz="1600" dirty="0" smtClean="0">
                  <a:solidFill>
                    <a:schemeClr val="bg2">
                      <a:lumMod val="25000"/>
                    </a:schemeClr>
                  </a:solidFill>
                </a:rPr>
                <a:t>reaktoru, </a:t>
              </a:r>
              <a:r>
                <a:rPr lang="cs-CZ" sz="1600" dirty="0">
                  <a:solidFill>
                    <a:schemeClr val="bg2">
                      <a:lumMod val="25000"/>
                    </a:schemeClr>
                  </a:solidFill>
                </a:rPr>
                <a:t>působí HCl jako katalyzátor při dehydratačních reakcích a štěpení esterových vazeb s následnou tvorbou C-Cl vazeb</a:t>
              </a:r>
              <a:r>
                <a:rPr lang="cs-CZ" sz="1600" dirty="0" smtClean="0">
                  <a:solidFill>
                    <a:schemeClr val="bg2">
                      <a:lumMod val="25000"/>
                    </a:schemeClr>
                  </a:solidFill>
                </a:rPr>
                <a:t>.</a:t>
              </a:r>
            </a:p>
            <a:p>
              <a:pPr marL="171450" indent="-171450">
                <a:spcAft>
                  <a:spcPts val="600"/>
                </a:spcAft>
                <a:buFont typeface="Arial" panose="020B0604020202020204" pitchFamily="34" charset="0"/>
                <a:buChar char="•"/>
              </a:pPr>
              <a:r>
                <a:rPr lang="cs-CZ" sz="1600" dirty="0">
                  <a:solidFill>
                    <a:schemeClr val="bg2">
                      <a:lumMod val="25000"/>
                    </a:schemeClr>
                  </a:solidFill>
                </a:rPr>
                <a:t>Cl je vázán na uhlovodíky, takže je méně náchylný k opuštění reaktoru během 1. kroku a představuje obtíže v následujícím kroku.</a:t>
              </a:r>
              <a:endParaRPr lang="en-US" sz="1600" dirty="0">
                <a:solidFill>
                  <a:schemeClr val="bg2">
                    <a:lumMod val="25000"/>
                  </a:schemeClr>
                </a:solidFill>
              </a:endParaRPr>
            </a:p>
          </p:txBody>
        </p:sp>
      </p:grpSp>
      <p:sp>
        <p:nvSpPr>
          <p:cNvPr id="48" name="Obdélník 47"/>
          <p:cNvSpPr/>
          <p:nvPr/>
        </p:nvSpPr>
        <p:spPr>
          <a:xfrm>
            <a:off x="3140569" y="4686479"/>
            <a:ext cx="2568259" cy="338554"/>
          </a:xfrm>
          <a:prstGeom prst="rect">
            <a:avLst/>
          </a:prstGeom>
        </p:spPr>
        <p:txBody>
          <a:bodyPr wrap="square">
            <a:spAutoFit/>
          </a:bodyPr>
          <a:lstStyle/>
          <a:p>
            <a:r>
              <a:rPr lang="cs-CZ" sz="1600" b="1" dirty="0">
                <a:ln w="0"/>
                <a:solidFill>
                  <a:schemeClr val="tx2">
                    <a:lumMod val="60000"/>
                    <a:lumOff val="40000"/>
                  </a:schemeClr>
                </a:solidFill>
              </a:rPr>
              <a:t>d</a:t>
            </a:r>
            <a:r>
              <a:rPr lang="cs-CZ" sz="1600" b="1" dirty="0" smtClean="0">
                <a:ln w="0"/>
                <a:solidFill>
                  <a:schemeClr val="tx2">
                    <a:lumMod val="60000"/>
                    <a:lumOff val="40000"/>
                  </a:schemeClr>
                </a:solidFill>
              </a:rPr>
              <a:t>ruhý krok (500</a:t>
            </a:r>
            <a:r>
              <a:rPr lang="en-US" sz="1600" b="1" dirty="0" smtClean="0">
                <a:ln w="0"/>
                <a:solidFill>
                  <a:schemeClr val="tx2">
                    <a:lumMod val="60000"/>
                    <a:lumOff val="40000"/>
                  </a:schemeClr>
                </a:solidFill>
              </a:rPr>
              <a:t> °C</a:t>
            </a:r>
            <a:r>
              <a:rPr lang="cs-CZ" sz="1600" b="1" dirty="0" smtClean="0">
                <a:ln w="0"/>
                <a:solidFill>
                  <a:schemeClr val="tx2">
                    <a:lumMod val="60000"/>
                    <a:lumOff val="40000"/>
                  </a:schemeClr>
                </a:solidFill>
              </a:rPr>
              <a:t>)</a:t>
            </a:r>
            <a:endParaRPr lang="en-US" sz="1600" b="1" dirty="0">
              <a:ln w="0"/>
              <a:solidFill>
                <a:schemeClr val="tx2">
                  <a:lumMod val="60000"/>
                  <a:lumOff val="40000"/>
                </a:schemeClr>
              </a:solidFill>
            </a:endParaRPr>
          </a:p>
        </p:txBody>
      </p:sp>
      <p:sp>
        <p:nvSpPr>
          <p:cNvPr id="61" name="Zástupný symbol pro text 3"/>
          <p:cNvSpPr>
            <a:spLocks noGrp="1"/>
          </p:cNvSpPr>
          <p:nvPr>
            <p:ph type="body" sz="quarter" idx="12"/>
          </p:nvPr>
        </p:nvSpPr>
        <p:spPr>
          <a:xfrm>
            <a:off x="253263" y="139145"/>
            <a:ext cx="7522414" cy="432048"/>
          </a:xfrm>
        </p:spPr>
        <p:txBody>
          <a:bodyPr/>
          <a:lstStyle/>
          <a:p>
            <a:pPr algn="ctr"/>
            <a:r>
              <a:rPr lang="cs-CZ" sz="2800" dirty="0" smtClean="0"/>
              <a:t>Navržený mechanismus snížení účinnosti dechlorace</a:t>
            </a:r>
            <a:endParaRPr lang="en-US" sz="2800" dirty="0"/>
          </a:p>
        </p:txBody>
      </p:sp>
      <p:graphicFrame>
        <p:nvGraphicFramePr>
          <p:cNvPr id="4" name="Tabulka 3"/>
          <p:cNvGraphicFramePr>
            <a:graphicFrameLocks noGrp="1"/>
          </p:cNvGraphicFramePr>
          <p:nvPr>
            <p:extLst>
              <p:ext uri="{D42A27DB-BD31-4B8C-83A1-F6EECF244321}">
                <p14:modId xmlns:p14="http://schemas.microsoft.com/office/powerpoint/2010/main" val="1535798454"/>
              </p:ext>
            </p:extLst>
          </p:nvPr>
        </p:nvGraphicFramePr>
        <p:xfrm>
          <a:off x="8064217" y="99995"/>
          <a:ext cx="4009724" cy="4875211"/>
        </p:xfrm>
        <a:graphic>
          <a:graphicData uri="http://schemas.openxmlformats.org/drawingml/2006/table">
            <a:tbl>
              <a:tblPr firstRow="1" firstCol="1" bandRow="1">
                <a:tableStyleId>{B301B821-A1FF-4177-AEE7-76D212191A09}</a:tableStyleId>
              </a:tblPr>
              <a:tblGrid>
                <a:gridCol w="1002564">
                  <a:extLst>
                    <a:ext uri="{9D8B030D-6E8A-4147-A177-3AD203B41FA5}">
                      <a16:colId xmlns:a16="http://schemas.microsoft.com/office/drawing/2014/main" val="2958848928"/>
                    </a:ext>
                  </a:extLst>
                </a:gridCol>
                <a:gridCol w="979398">
                  <a:extLst>
                    <a:ext uri="{9D8B030D-6E8A-4147-A177-3AD203B41FA5}">
                      <a16:colId xmlns:a16="http://schemas.microsoft.com/office/drawing/2014/main" val="3319806790"/>
                    </a:ext>
                  </a:extLst>
                </a:gridCol>
                <a:gridCol w="2027762">
                  <a:extLst>
                    <a:ext uri="{9D8B030D-6E8A-4147-A177-3AD203B41FA5}">
                      <a16:colId xmlns:a16="http://schemas.microsoft.com/office/drawing/2014/main" val="4170675735"/>
                    </a:ext>
                  </a:extLst>
                </a:gridCol>
              </a:tblGrid>
              <a:tr h="248347">
                <a:tc>
                  <a:txBody>
                    <a:bodyPr/>
                    <a:lstStyle/>
                    <a:p>
                      <a:pPr algn="ctr">
                        <a:lnSpc>
                          <a:spcPct val="115000"/>
                        </a:lnSpc>
                        <a:spcAft>
                          <a:spcPts val="0"/>
                        </a:spcAft>
                      </a:pPr>
                      <a:r>
                        <a:rPr lang="cs-CZ" sz="1200" dirty="0" smtClean="0">
                          <a:solidFill>
                            <a:schemeClr val="bg2">
                              <a:lumMod val="25000"/>
                            </a:schemeClr>
                          </a:solidFill>
                          <a:effectLst/>
                        </a:rPr>
                        <a:t>vsádka</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cs-CZ" sz="1200" dirty="0" smtClean="0">
                          <a:solidFill>
                            <a:schemeClr val="bg2">
                              <a:lumMod val="25000"/>
                            </a:schemeClr>
                          </a:solidFill>
                          <a:effectLst/>
                        </a:rPr>
                        <a:t>režim</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cs-CZ" sz="1200" dirty="0" smtClean="0">
                          <a:solidFill>
                            <a:schemeClr val="bg2">
                              <a:lumMod val="25000"/>
                            </a:schemeClr>
                          </a:solidFill>
                          <a:effectLst/>
                        </a:rPr>
                        <a:t>detekované látky</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118411"/>
                  </a:ext>
                </a:extLst>
              </a:tr>
              <a:tr h="1485679">
                <a:tc>
                  <a:txBody>
                    <a:bodyPr/>
                    <a:lstStyle/>
                    <a:p>
                      <a:pPr algn="ctr">
                        <a:lnSpc>
                          <a:spcPct val="115000"/>
                        </a:lnSpc>
                        <a:spcAft>
                          <a:spcPts val="0"/>
                        </a:spcAft>
                      </a:pPr>
                      <a:r>
                        <a:rPr lang="en-US" sz="1200" dirty="0">
                          <a:solidFill>
                            <a:schemeClr val="bg2">
                              <a:lumMod val="25000"/>
                            </a:schemeClr>
                          </a:solidFill>
                          <a:effectLst/>
                        </a:rPr>
                        <a:t>5P </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cs-CZ" sz="1200" dirty="0" smtClean="0">
                          <a:solidFill>
                            <a:schemeClr val="bg2">
                              <a:lumMod val="25000"/>
                            </a:schemeClr>
                          </a:solidFill>
                          <a:effectLst/>
                        </a:rPr>
                        <a:t>konvenční</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err="1" smtClean="0">
                          <a:solidFill>
                            <a:schemeClr val="bg2">
                              <a:lumMod val="25000"/>
                            </a:schemeClr>
                          </a:solidFill>
                          <a:effectLst/>
                        </a:rPr>
                        <a:t>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propan</a:t>
                      </a:r>
                      <a:endParaRPr lang="en-US" sz="1200" dirty="0">
                        <a:solidFill>
                          <a:schemeClr val="bg2">
                            <a:lumMod val="25000"/>
                          </a:schemeClr>
                        </a:solidFill>
                        <a:effectLst/>
                      </a:endParaRPr>
                    </a:p>
                    <a:p>
                      <a:pPr algn="ctr">
                        <a:lnSpc>
                          <a:spcPct val="115000"/>
                        </a:lnSpc>
                        <a:spcAft>
                          <a:spcPts val="0"/>
                        </a:spcAft>
                      </a:pPr>
                      <a:r>
                        <a:rPr lang="en-US" sz="1200" dirty="0" err="1" smtClean="0">
                          <a:solidFill>
                            <a:schemeClr val="bg2">
                              <a:lumMod val="25000"/>
                            </a:schemeClr>
                          </a:solidFill>
                          <a:effectLst/>
                        </a:rPr>
                        <a:t>dichloro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propan</a:t>
                      </a:r>
                      <a:endParaRPr lang="en-US" sz="1200" dirty="0">
                        <a:solidFill>
                          <a:schemeClr val="bg2">
                            <a:lumMod val="25000"/>
                          </a:schemeClr>
                        </a:solidFill>
                        <a:effectLst/>
                      </a:endParaRPr>
                    </a:p>
                    <a:p>
                      <a:pPr algn="ctr">
                        <a:lnSpc>
                          <a:spcPct val="115000"/>
                        </a:lnSpc>
                        <a:spcAft>
                          <a:spcPts val="0"/>
                        </a:spcAft>
                      </a:pPr>
                      <a:r>
                        <a:rPr lang="en-US" sz="1200" dirty="0" err="1" smtClean="0">
                          <a:solidFill>
                            <a:schemeClr val="bg2">
                              <a:lumMod val="25000"/>
                            </a:schemeClr>
                          </a:solidFill>
                          <a:effectLst/>
                        </a:rPr>
                        <a:t>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butan</a:t>
                      </a:r>
                      <a:endParaRPr lang="en-US" sz="1200" dirty="0">
                        <a:solidFill>
                          <a:schemeClr val="bg2">
                            <a:lumMod val="25000"/>
                          </a:schemeClr>
                        </a:solidFill>
                        <a:effectLst/>
                      </a:endParaRPr>
                    </a:p>
                    <a:p>
                      <a:pPr algn="ctr">
                        <a:lnSpc>
                          <a:spcPct val="115000"/>
                        </a:lnSpc>
                        <a:spcAft>
                          <a:spcPts val="0"/>
                        </a:spcAft>
                      </a:pPr>
                      <a:r>
                        <a:rPr lang="en-US" sz="1200" dirty="0" err="1" smtClean="0">
                          <a:solidFill>
                            <a:schemeClr val="bg2">
                              <a:lumMod val="25000"/>
                            </a:schemeClr>
                          </a:solidFill>
                          <a:effectLst/>
                        </a:rPr>
                        <a:t>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pentan</a:t>
                      </a:r>
                      <a:endParaRPr lang="en-US" sz="1200" dirty="0">
                        <a:solidFill>
                          <a:schemeClr val="bg2">
                            <a:lumMod val="25000"/>
                          </a:schemeClr>
                        </a:solidFill>
                        <a:effectLst/>
                      </a:endParaRPr>
                    </a:p>
                    <a:p>
                      <a:pPr algn="ctr">
                        <a:lnSpc>
                          <a:spcPct val="115000"/>
                        </a:lnSpc>
                        <a:spcAft>
                          <a:spcPts val="0"/>
                        </a:spcAft>
                      </a:pPr>
                      <a:r>
                        <a:rPr lang="pl-PL" sz="1200" dirty="0" err="1" smtClean="0">
                          <a:solidFill>
                            <a:schemeClr val="bg2">
                              <a:lumMod val="25000"/>
                            </a:schemeClr>
                          </a:solidFill>
                          <a:effectLst/>
                        </a:rPr>
                        <a:t>chlorohexan</a:t>
                      </a:r>
                      <a:endParaRPr lang="en-US" sz="1200" dirty="0">
                        <a:solidFill>
                          <a:schemeClr val="bg2">
                            <a:lumMod val="25000"/>
                          </a:schemeClr>
                        </a:solidFill>
                        <a:effectLst/>
                      </a:endParaRPr>
                    </a:p>
                    <a:p>
                      <a:pPr algn="ctr">
                        <a:lnSpc>
                          <a:spcPct val="115000"/>
                        </a:lnSpc>
                        <a:spcAft>
                          <a:spcPts val="0"/>
                        </a:spcAft>
                      </a:pPr>
                      <a:r>
                        <a:rPr lang="pl-PL" sz="1200" dirty="0">
                          <a:solidFill>
                            <a:schemeClr val="bg2">
                              <a:lumMod val="25000"/>
                            </a:schemeClr>
                          </a:solidFill>
                          <a:effectLst/>
                        </a:rPr>
                        <a:t>1-(</a:t>
                      </a:r>
                      <a:r>
                        <a:rPr lang="pl-PL" sz="1200" dirty="0" err="1">
                          <a:solidFill>
                            <a:schemeClr val="bg2">
                              <a:lumMod val="25000"/>
                            </a:schemeClr>
                          </a:solidFill>
                          <a:effectLst/>
                        </a:rPr>
                        <a:t>chloromethyl</a:t>
                      </a:r>
                      <a:r>
                        <a:rPr lang="pl-PL" sz="1200" dirty="0">
                          <a:solidFill>
                            <a:schemeClr val="bg2">
                              <a:lumMod val="25000"/>
                            </a:schemeClr>
                          </a:solidFill>
                          <a:effectLst/>
                        </a:rPr>
                        <a:t>)-</a:t>
                      </a:r>
                      <a:r>
                        <a:rPr lang="pl-PL" sz="1200" dirty="0" smtClean="0">
                          <a:solidFill>
                            <a:schemeClr val="bg2">
                              <a:lumMod val="25000"/>
                            </a:schemeClr>
                          </a:solidFill>
                          <a:effectLst/>
                        </a:rPr>
                        <a:t>2-methylbenzen</a:t>
                      </a:r>
                      <a:endParaRPr lang="en-US" sz="1200" dirty="0">
                        <a:solidFill>
                          <a:schemeClr val="bg2">
                            <a:lumMod val="25000"/>
                          </a:schemeClr>
                        </a:solidFill>
                        <a:effectLst/>
                      </a:endParaRPr>
                    </a:p>
                    <a:p>
                      <a:pPr algn="ctr">
                        <a:lnSpc>
                          <a:spcPct val="115000"/>
                        </a:lnSpc>
                        <a:spcAft>
                          <a:spcPts val="0"/>
                        </a:spcAft>
                      </a:pPr>
                      <a:r>
                        <a:rPr lang="pl-PL" sz="1200" dirty="0" smtClean="0">
                          <a:solidFill>
                            <a:schemeClr val="bg2">
                              <a:lumMod val="25000"/>
                            </a:schemeClr>
                          </a:solidFill>
                          <a:effectLst/>
                        </a:rPr>
                        <a:t>chlorobenzen</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52640"/>
                  </a:ext>
                </a:extLst>
              </a:tr>
              <a:tr h="203082">
                <a:tc>
                  <a:txBody>
                    <a:bodyPr/>
                    <a:lstStyle/>
                    <a:p>
                      <a:pPr algn="ctr">
                        <a:lnSpc>
                          <a:spcPct val="115000"/>
                        </a:lnSpc>
                        <a:spcAft>
                          <a:spcPts val="0"/>
                        </a:spcAft>
                      </a:pPr>
                      <a:r>
                        <a:rPr lang="pl-PL" sz="1200" dirty="0">
                          <a:solidFill>
                            <a:schemeClr val="bg2">
                              <a:lumMod val="25000"/>
                            </a:schemeClr>
                          </a:solidFill>
                          <a:effectLst/>
                        </a:rPr>
                        <a:t>MPW</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lnSpc>
                          <a:spcPct val="115000"/>
                        </a:lnSpc>
                        <a:spcAft>
                          <a:spcPts val="0"/>
                        </a:spcAft>
                      </a:pPr>
                      <a:r>
                        <a:rPr lang="en-US" sz="1200">
                          <a:solidFill>
                            <a:schemeClr val="bg2">
                              <a:lumMod val="25000"/>
                            </a:schemeClr>
                          </a:solidFill>
                          <a:effectLst/>
                        </a:rPr>
                        <a:t>n.d.</a:t>
                      </a:r>
                      <a:endParaRPr lang="en-US" sz="120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117691"/>
                  </a:ext>
                </a:extLst>
              </a:tr>
              <a:tr h="742840">
                <a:tc>
                  <a:txBody>
                    <a:bodyPr/>
                    <a:lstStyle/>
                    <a:p>
                      <a:pPr algn="ctr">
                        <a:lnSpc>
                          <a:spcPct val="115000"/>
                        </a:lnSpc>
                        <a:spcAft>
                          <a:spcPts val="0"/>
                        </a:spcAft>
                      </a:pPr>
                      <a:r>
                        <a:rPr lang="en-US" sz="1200">
                          <a:solidFill>
                            <a:schemeClr val="bg2">
                              <a:lumMod val="25000"/>
                            </a:schemeClr>
                          </a:solidFill>
                          <a:effectLst/>
                        </a:rPr>
                        <a:t>MPW + PVC</a:t>
                      </a:r>
                      <a:endParaRPr lang="en-US" sz="120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15000"/>
                        </a:lnSpc>
                        <a:spcAft>
                          <a:spcPts val="0"/>
                        </a:spcAft>
                      </a:pPr>
                      <a:r>
                        <a:rPr lang="cs-CZ" sz="1200" dirty="0" smtClean="0">
                          <a:solidFill>
                            <a:schemeClr val="bg2">
                              <a:lumMod val="25000"/>
                            </a:schemeClr>
                          </a:solidFill>
                          <a:effectLst/>
                        </a:rPr>
                        <a:t>kroková</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err="1" smtClean="0">
                          <a:solidFill>
                            <a:schemeClr val="bg2">
                              <a:lumMod val="25000"/>
                            </a:schemeClr>
                          </a:solidFill>
                          <a:effectLst/>
                        </a:rPr>
                        <a:t>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propan</a:t>
                      </a:r>
                      <a:endParaRPr lang="en-US" sz="1200" dirty="0">
                        <a:solidFill>
                          <a:schemeClr val="bg2">
                            <a:lumMod val="25000"/>
                          </a:schemeClr>
                        </a:solidFill>
                        <a:effectLst/>
                      </a:endParaRPr>
                    </a:p>
                    <a:p>
                      <a:pPr algn="ctr">
                        <a:lnSpc>
                          <a:spcPct val="115000"/>
                        </a:lnSpc>
                        <a:spcAft>
                          <a:spcPts val="0"/>
                        </a:spcAft>
                      </a:pPr>
                      <a:r>
                        <a:rPr lang="en-US" sz="1200" dirty="0" err="1" smtClean="0">
                          <a:solidFill>
                            <a:schemeClr val="bg2">
                              <a:lumMod val="25000"/>
                            </a:schemeClr>
                          </a:solidFill>
                          <a:effectLst/>
                        </a:rPr>
                        <a:t>chloropropen</a:t>
                      </a:r>
                      <a:endParaRPr lang="en-US" sz="1200" dirty="0">
                        <a:solidFill>
                          <a:schemeClr val="bg2">
                            <a:lumMod val="25000"/>
                          </a:schemeClr>
                        </a:solidFill>
                        <a:effectLst/>
                      </a:endParaRPr>
                    </a:p>
                    <a:p>
                      <a:pPr algn="ctr">
                        <a:lnSpc>
                          <a:spcPct val="115000"/>
                        </a:lnSpc>
                        <a:spcAft>
                          <a:spcPts val="0"/>
                        </a:spcAft>
                      </a:pPr>
                      <a:r>
                        <a:rPr lang="en-US" sz="1200" dirty="0" smtClean="0">
                          <a:solidFill>
                            <a:schemeClr val="bg2">
                              <a:lumMod val="25000"/>
                            </a:schemeClr>
                          </a:solidFill>
                          <a:effectLst/>
                        </a:rPr>
                        <a:t>2-chloro-2-methyl-butan</a:t>
                      </a:r>
                      <a:endParaRPr lang="en-US" sz="1200" dirty="0">
                        <a:solidFill>
                          <a:schemeClr val="bg2">
                            <a:lumMod val="25000"/>
                          </a:schemeClr>
                        </a:solidFill>
                        <a:effectLst/>
                      </a:endParaRPr>
                    </a:p>
                    <a:p>
                      <a:pPr algn="ctr">
                        <a:lnSpc>
                          <a:spcPct val="115000"/>
                        </a:lnSpc>
                        <a:spcAft>
                          <a:spcPts val="0"/>
                        </a:spcAft>
                      </a:pPr>
                      <a:r>
                        <a:rPr lang="cs-CZ" sz="1200" dirty="0" smtClean="0">
                          <a:solidFill>
                            <a:schemeClr val="bg2">
                              <a:lumMod val="25000"/>
                            </a:schemeClr>
                          </a:solidFill>
                          <a:effectLst/>
                        </a:rPr>
                        <a:t>2-chloro-2-methyl-pentan</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006912"/>
                  </a:ext>
                </a:extLst>
              </a:tr>
              <a:tr h="742840">
                <a:tc>
                  <a:txBody>
                    <a:bodyPr/>
                    <a:lstStyle/>
                    <a:p>
                      <a:pPr algn="ctr">
                        <a:lnSpc>
                          <a:spcPct val="115000"/>
                        </a:lnSpc>
                        <a:spcAft>
                          <a:spcPts val="0"/>
                        </a:spcAft>
                      </a:pPr>
                      <a:r>
                        <a:rPr lang="en-US" sz="1200" dirty="0">
                          <a:solidFill>
                            <a:schemeClr val="accent6"/>
                          </a:solidFill>
                          <a:effectLst/>
                        </a:rPr>
                        <a:t>5P + </a:t>
                      </a:r>
                      <a:r>
                        <a:rPr lang="cs-CZ" sz="1200" dirty="0" smtClean="0">
                          <a:solidFill>
                            <a:schemeClr val="accent6"/>
                          </a:solidFill>
                          <a:effectLst/>
                        </a:rPr>
                        <a:t>celulóza</a:t>
                      </a:r>
                      <a:endParaRPr lang="en-US" sz="12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lnSpc>
                          <a:spcPct val="115000"/>
                        </a:lnSpc>
                        <a:spcAft>
                          <a:spcPts val="0"/>
                        </a:spcAft>
                      </a:pPr>
                      <a:r>
                        <a:rPr lang="en-US" sz="1200" b="1" dirty="0" smtClean="0">
                          <a:solidFill>
                            <a:schemeClr val="accent6"/>
                          </a:solidFill>
                          <a:effectLst/>
                        </a:rPr>
                        <a:t>4-chloro-2-butanon</a:t>
                      </a:r>
                      <a:endParaRPr lang="en-US" sz="1200" b="1" dirty="0">
                        <a:solidFill>
                          <a:schemeClr val="accent6"/>
                        </a:solidFill>
                        <a:effectLst/>
                      </a:endParaRPr>
                    </a:p>
                    <a:p>
                      <a:pPr algn="ctr">
                        <a:lnSpc>
                          <a:spcPct val="115000"/>
                        </a:lnSpc>
                        <a:spcAft>
                          <a:spcPts val="0"/>
                        </a:spcAft>
                      </a:pPr>
                      <a:r>
                        <a:rPr lang="en-US" sz="1200" dirty="0">
                          <a:solidFill>
                            <a:schemeClr val="bg2">
                              <a:lumMod val="25000"/>
                            </a:schemeClr>
                          </a:solidFill>
                          <a:effectLst/>
                        </a:rPr>
                        <a:t>1-(</a:t>
                      </a:r>
                      <a:r>
                        <a:rPr lang="en-US" sz="1200" dirty="0" err="1">
                          <a:solidFill>
                            <a:schemeClr val="bg2">
                              <a:lumMod val="25000"/>
                            </a:schemeClr>
                          </a:solidFill>
                          <a:effectLst/>
                        </a:rPr>
                        <a:t>chloromethyl</a:t>
                      </a:r>
                      <a:r>
                        <a:rPr lang="en-US" sz="1200" dirty="0">
                          <a:solidFill>
                            <a:schemeClr val="bg2">
                              <a:lumMod val="25000"/>
                            </a:schemeClr>
                          </a:solidFill>
                          <a:effectLst/>
                        </a:rPr>
                        <a:t>)-</a:t>
                      </a:r>
                      <a:r>
                        <a:rPr lang="en-US" sz="1200" dirty="0" smtClean="0">
                          <a:solidFill>
                            <a:schemeClr val="bg2">
                              <a:lumMod val="25000"/>
                            </a:schemeClr>
                          </a:solidFill>
                          <a:effectLst/>
                        </a:rPr>
                        <a:t>2-methylbenzen</a:t>
                      </a:r>
                      <a:endParaRPr lang="en-US" sz="1200" dirty="0">
                        <a:solidFill>
                          <a:schemeClr val="bg2">
                            <a:lumMod val="25000"/>
                          </a:schemeClr>
                        </a:solidFill>
                        <a:effectLst/>
                      </a:endParaRPr>
                    </a:p>
                    <a:p>
                      <a:pPr algn="ctr">
                        <a:lnSpc>
                          <a:spcPct val="115000"/>
                        </a:lnSpc>
                        <a:spcAft>
                          <a:spcPts val="0"/>
                        </a:spcAft>
                      </a:pPr>
                      <a:r>
                        <a:rPr lang="en-US" sz="1200" dirty="0" smtClean="0">
                          <a:solidFill>
                            <a:schemeClr val="bg2">
                              <a:lumMod val="25000"/>
                            </a:schemeClr>
                          </a:solidFill>
                          <a:effectLst/>
                        </a:rPr>
                        <a:t>1-chloroethylbenzen</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336319"/>
                  </a:ext>
                </a:extLst>
              </a:tr>
              <a:tr h="185710">
                <a:tc>
                  <a:txBody>
                    <a:bodyPr/>
                    <a:lstStyle/>
                    <a:p>
                      <a:pPr algn="ctr">
                        <a:lnSpc>
                          <a:spcPct val="115000"/>
                        </a:lnSpc>
                        <a:spcAft>
                          <a:spcPts val="0"/>
                        </a:spcAft>
                      </a:pPr>
                      <a:r>
                        <a:rPr lang="en-US" sz="1200">
                          <a:solidFill>
                            <a:schemeClr val="bg2">
                              <a:lumMod val="25000"/>
                            </a:schemeClr>
                          </a:solidFill>
                          <a:effectLst/>
                        </a:rPr>
                        <a:t>5P + CaCO</a:t>
                      </a:r>
                      <a:r>
                        <a:rPr lang="en-US" sz="1200" baseline="-25000">
                          <a:solidFill>
                            <a:schemeClr val="bg2">
                              <a:lumMod val="25000"/>
                            </a:schemeClr>
                          </a:solidFill>
                          <a:effectLst/>
                        </a:rPr>
                        <a:t>3</a:t>
                      </a:r>
                      <a:endParaRPr lang="en-US" sz="120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lnSpc>
                          <a:spcPct val="115000"/>
                        </a:lnSpc>
                        <a:spcAft>
                          <a:spcPts val="0"/>
                        </a:spcAft>
                      </a:pPr>
                      <a:r>
                        <a:rPr lang="en-US" sz="1200" dirty="0" err="1">
                          <a:solidFill>
                            <a:schemeClr val="bg2">
                              <a:lumMod val="25000"/>
                            </a:schemeClr>
                          </a:solidFill>
                          <a:effectLst/>
                        </a:rPr>
                        <a:t>n.d.</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343671"/>
                  </a:ext>
                </a:extLst>
              </a:tr>
              <a:tr h="742840">
                <a:tc>
                  <a:txBody>
                    <a:bodyPr/>
                    <a:lstStyle/>
                    <a:p>
                      <a:pPr algn="ctr">
                        <a:lnSpc>
                          <a:spcPct val="115000"/>
                        </a:lnSpc>
                        <a:spcAft>
                          <a:spcPts val="0"/>
                        </a:spcAft>
                      </a:pPr>
                      <a:r>
                        <a:rPr lang="en-US" sz="1200" dirty="0">
                          <a:solidFill>
                            <a:schemeClr val="accent4"/>
                          </a:solidFill>
                          <a:effectLst/>
                        </a:rPr>
                        <a:t>5P + PET</a:t>
                      </a:r>
                      <a:endParaRPr lang="en-US" sz="1200"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lnSpc>
                          <a:spcPct val="115000"/>
                        </a:lnSpc>
                        <a:spcAft>
                          <a:spcPts val="0"/>
                        </a:spcAft>
                      </a:pPr>
                      <a:r>
                        <a:rPr lang="en-US" sz="1200" dirty="0" smtClean="0">
                          <a:solidFill>
                            <a:schemeClr val="bg2">
                              <a:lumMod val="25000"/>
                            </a:schemeClr>
                          </a:solidFill>
                          <a:effectLst/>
                        </a:rPr>
                        <a:t>1,2-dichloro-ethan</a:t>
                      </a:r>
                      <a:endParaRPr lang="en-US" sz="1200" dirty="0">
                        <a:solidFill>
                          <a:schemeClr val="bg2">
                            <a:lumMod val="25000"/>
                          </a:schemeClr>
                        </a:solidFill>
                        <a:effectLst/>
                      </a:endParaRPr>
                    </a:p>
                    <a:p>
                      <a:pPr algn="ctr">
                        <a:lnSpc>
                          <a:spcPct val="115000"/>
                        </a:lnSpc>
                        <a:spcAft>
                          <a:spcPts val="0"/>
                        </a:spcAft>
                      </a:pPr>
                      <a:r>
                        <a:rPr lang="en-US" sz="1200" dirty="0" err="1" smtClean="0">
                          <a:solidFill>
                            <a:schemeClr val="bg2">
                              <a:lumMod val="25000"/>
                            </a:schemeClr>
                          </a:solidFill>
                          <a:effectLst/>
                        </a:rPr>
                        <a:t>chloro</a:t>
                      </a:r>
                      <a:r>
                        <a:rPr lang="en-US" sz="1200" dirty="0" smtClean="0">
                          <a:solidFill>
                            <a:schemeClr val="bg2">
                              <a:lumMod val="25000"/>
                            </a:schemeClr>
                          </a:solidFill>
                          <a:effectLst/>
                        </a:rPr>
                        <a:t>-methyl-</a:t>
                      </a:r>
                      <a:r>
                        <a:rPr lang="en-US" sz="1200" dirty="0" err="1" smtClean="0">
                          <a:solidFill>
                            <a:schemeClr val="bg2">
                              <a:lumMod val="25000"/>
                            </a:schemeClr>
                          </a:solidFill>
                          <a:effectLst/>
                        </a:rPr>
                        <a:t>pentan</a:t>
                      </a:r>
                      <a:endParaRPr lang="en-US" sz="1200" dirty="0">
                        <a:solidFill>
                          <a:schemeClr val="bg2">
                            <a:lumMod val="25000"/>
                          </a:schemeClr>
                        </a:solidFill>
                        <a:effectLst/>
                      </a:endParaRPr>
                    </a:p>
                    <a:p>
                      <a:pPr algn="ctr">
                        <a:lnSpc>
                          <a:spcPct val="115000"/>
                        </a:lnSpc>
                        <a:spcAft>
                          <a:spcPts val="0"/>
                        </a:spcAft>
                      </a:pPr>
                      <a:r>
                        <a:rPr lang="en-US" sz="1200" b="1" dirty="0">
                          <a:solidFill>
                            <a:schemeClr val="accent4"/>
                          </a:solidFill>
                          <a:effectLst/>
                        </a:rPr>
                        <a:t>2-chloroethyl </a:t>
                      </a:r>
                      <a:r>
                        <a:rPr lang="en-US" sz="1200" b="1" dirty="0" smtClean="0">
                          <a:solidFill>
                            <a:schemeClr val="accent4"/>
                          </a:solidFill>
                          <a:effectLst/>
                        </a:rPr>
                        <a:t>benzo</a:t>
                      </a:r>
                      <a:r>
                        <a:rPr lang="cs-CZ" sz="1200" b="1" dirty="0" err="1" smtClean="0">
                          <a:solidFill>
                            <a:schemeClr val="accent4"/>
                          </a:solidFill>
                          <a:effectLst/>
                        </a:rPr>
                        <a:t>át</a:t>
                      </a:r>
                      <a:endParaRPr lang="en-US" sz="1200" b="1" dirty="0">
                        <a:solidFill>
                          <a:schemeClr val="accent4"/>
                        </a:solidFill>
                        <a:effectLst/>
                      </a:endParaRPr>
                    </a:p>
                    <a:p>
                      <a:pPr algn="ctr">
                        <a:lnSpc>
                          <a:spcPct val="115000"/>
                        </a:lnSpc>
                        <a:spcAft>
                          <a:spcPts val="0"/>
                        </a:spcAft>
                      </a:pPr>
                      <a:r>
                        <a:rPr lang="en-US" sz="1200" dirty="0" err="1" smtClean="0">
                          <a:solidFill>
                            <a:schemeClr val="bg2">
                              <a:lumMod val="25000"/>
                            </a:schemeClr>
                          </a:solidFill>
                          <a:effectLst/>
                        </a:rPr>
                        <a:t>chloroethyl-benzen</a:t>
                      </a:r>
                      <a:endParaRPr lang="en-US" sz="12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42818" marR="42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740265"/>
                  </a:ext>
                </a:extLst>
              </a:tr>
            </a:tbl>
          </a:graphicData>
        </a:graphic>
      </p:graphicFrame>
      <p:sp>
        <p:nvSpPr>
          <p:cNvPr id="62" name="TextovéPole 61"/>
          <p:cNvSpPr txBox="1"/>
          <p:nvPr/>
        </p:nvSpPr>
        <p:spPr>
          <a:xfrm>
            <a:off x="10570651" y="5025033"/>
            <a:ext cx="1879391" cy="538609"/>
          </a:xfrm>
          <a:prstGeom prst="rect">
            <a:avLst/>
          </a:prstGeom>
          <a:noFill/>
        </p:spPr>
        <p:txBody>
          <a:bodyPr wrap="square" rtlCol="0">
            <a:spAutoFit/>
          </a:bodyPr>
          <a:lstStyle/>
          <a:p>
            <a:pPr>
              <a:spcAft>
                <a:spcPts val="600"/>
              </a:spcAft>
            </a:pPr>
            <a:r>
              <a:rPr lang="cs-CZ" sz="1200" dirty="0" smtClean="0">
                <a:solidFill>
                  <a:schemeClr val="bg2">
                    <a:lumMod val="25000"/>
                  </a:schemeClr>
                </a:solidFill>
              </a:rPr>
              <a:t>n.d. – nedetekováno</a:t>
            </a:r>
          </a:p>
          <a:p>
            <a:pPr marL="171450" indent="-171450">
              <a:buFont typeface="Arial" panose="020B0604020202020204" pitchFamily="34" charset="0"/>
              <a:buChar char="•"/>
            </a:pPr>
            <a:endParaRPr lang="en-US" sz="1200" dirty="0">
              <a:solidFill>
                <a:schemeClr val="bg2">
                  <a:lumMod val="25000"/>
                </a:schemeClr>
              </a:solidFill>
            </a:endParaRPr>
          </a:p>
        </p:txBody>
      </p:sp>
      <p:sp>
        <p:nvSpPr>
          <p:cNvPr id="70" name="Obdélník 69"/>
          <p:cNvSpPr/>
          <p:nvPr/>
        </p:nvSpPr>
        <p:spPr>
          <a:xfrm>
            <a:off x="1195827" y="2710782"/>
            <a:ext cx="3468219" cy="190693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6" name="Obrázek 5"/>
          <p:cNvPicPr>
            <a:picLocks noChangeAspect="1"/>
          </p:cNvPicPr>
          <p:nvPr/>
        </p:nvPicPr>
        <p:blipFill>
          <a:blip r:embed="rId10"/>
          <a:stretch>
            <a:fillRect/>
          </a:stretch>
        </p:blipFill>
        <p:spPr>
          <a:xfrm>
            <a:off x="1487487" y="2774569"/>
            <a:ext cx="2758715" cy="846099"/>
          </a:xfrm>
          <a:prstGeom prst="rect">
            <a:avLst/>
          </a:prstGeom>
        </p:spPr>
      </p:pic>
      <p:pic>
        <p:nvPicPr>
          <p:cNvPr id="75" name="Picture 2" descr="Cellulose, a linear polymer of D-glucose units (two are shown) linked by β(1→4)-glycosidic bonds"/>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1864" y="3622664"/>
            <a:ext cx="1987062" cy="927519"/>
          </a:xfrm>
          <a:prstGeom prst="rect">
            <a:avLst/>
          </a:prstGeom>
          <a:extLst>
            <a:ext uri="{909E8E84-426E-40DD-AFC4-6F175D3DCCD1}">
              <a14:hiddenFill xmlns:a14="http://schemas.microsoft.com/office/drawing/2010/main">
                <a:solidFill>
                  <a:srgbClr val="FFFFFF"/>
                </a:solidFill>
              </a14:hiddenFill>
            </a:ext>
          </a:extLst>
        </p:spPr>
      </p:pic>
      <p:sp>
        <p:nvSpPr>
          <p:cNvPr id="76" name="Obdélník 75"/>
          <p:cNvSpPr/>
          <p:nvPr/>
        </p:nvSpPr>
        <p:spPr>
          <a:xfrm>
            <a:off x="1891691" y="4237374"/>
            <a:ext cx="308021" cy="1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ovéPole 76"/>
          <p:cNvSpPr txBox="1"/>
          <p:nvPr/>
        </p:nvSpPr>
        <p:spPr>
          <a:xfrm>
            <a:off x="1774846" y="4175188"/>
            <a:ext cx="424866" cy="307777"/>
          </a:xfrm>
          <a:prstGeom prst="rect">
            <a:avLst/>
          </a:prstGeom>
          <a:noFill/>
        </p:spPr>
        <p:txBody>
          <a:bodyPr wrap="square" rtlCol="0">
            <a:spAutoFit/>
          </a:bodyPr>
          <a:lstStyle/>
          <a:p>
            <a:pPr algn="ctr"/>
            <a:r>
              <a:rPr lang="cs-CZ" sz="1400" dirty="0" smtClean="0">
                <a:solidFill>
                  <a:srgbClr val="00B0F0"/>
                </a:solidFill>
              </a:rPr>
              <a:t>Cl</a:t>
            </a:r>
            <a:endParaRPr lang="en-US" sz="1400" baseline="-25000" dirty="0">
              <a:solidFill>
                <a:srgbClr val="00B0F0"/>
              </a:solidFill>
            </a:endParaRPr>
          </a:p>
        </p:txBody>
      </p:sp>
      <p:sp>
        <p:nvSpPr>
          <p:cNvPr id="78" name="TextovéPole 77"/>
          <p:cNvSpPr txBox="1"/>
          <p:nvPr/>
        </p:nvSpPr>
        <p:spPr>
          <a:xfrm>
            <a:off x="3659046" y="3866806"/>
            <a:ext cx="884913" cy="400110"/>
          </a:xfrm>
          <a:prstGeom prst="rect">
            <a:avLst/>
          </a:prstGeom>
          <a:noFill/>
        </p:spPr>
        <p:txBody>
          <a:bodyPr wrap="square" rtlCol="0">
            <a:spAutoFit/>
          </a:bodyPr>
          <a:lstStyle/>
          <a:p>
            <a:pPr algn="ctr"/>
            <a:r>
              <a:rPr lang="cs-CZ" sz="2000" dirty="0" smtClean="0">
                <a:solidFill>
                  <a:srgbClr val="00B0F0"/>
                </a:solidFill>
              </a:rPr>
              <a:t>+ HCl</a:t>
            </a:r>
            <a:endParaRPr lang="en-US" sz="2000" baseline="-25000" dirty="0">
              <a:solidFill>
                <a:srgbClr val="00B0F0"/>
              </a:solidFill>
            </a:endParaRPr>
          </a:p>
        </p:txBody>
      </p:sp>
      <p:sp>
        <p:nvSpPr>
          <p:cNvPr id="79" name="Šipka doprava 78"/>
          <p:cNvSpPr/>
          <p:nvPr/>
        </p:nvSpPr>
        <p:spPr>
          <a:xfrm rot="5400000">
            <a:off x="2747418" y="4666384"/>
            <a:ext cx="365036" cy="383407"/>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8" name="Šipka ohnutá nahoru 7"/>
          <p:cNvSpPr/>
          <p:nvPr/>
        </p:nvSpPr>
        <p:spPr>
          <a:xfrm>
            <a:off x="9686080" y="4927150"/>
            <a:ext cx="795535" cy="1081562"/>
          </a:xfrm>
          <a:prstGeom prst="bentUpArrow">
            <a:avLst/>
          </a:prstGeom>
          <a:solidFill>
            <a:srgbClr val="8497B0"/>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39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Skupina 20"/>
          <p:cNvGrpSpPr/>
          <p:nvPr/>
        </p:nvGrpSpPr>
        <p:grpSpPr>
          <a:xfrm>
            <a:off x="500766" y="1796464"/>
            <a:ext cx="5184576" cy="3892603"/>
            <a:chOff x="383700" y="905334"/>
            <a:chExt cx="5184576" cy="3892603"/>
          </a:xfrm>
        </p:grpSpPr>
        <p:graphicFrame>
          <p:nvGraphicFramePr>
            <p:cNvPr id="14" name="Graf 13"/>
            <p:cNvGraphicFramePr>
              <a:graphicFrameLocks/>
            </p:cNvGraphicFramePr>
            <p:nvPr>
              <p:extLst>
                <p:ext uri="{D42A27DB-BD31-4B8C-83A1-F6EECF244321}">
                  <p14:modId xmlns:p14="http://schemas.microsoft.com/office/powerpoint/2010/main" val="1644127853"/>
                </p:ext>
              </p:extLst>
            </p:nvPr>
          </p:nvGraphicFramePr>
          <p:xfrm>
            <a:off x="383700" y="905334"/>
            <a:ext cx="5184576" cy="389260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Skupina 19"/>
            <p:cNvGrpSpPr/>
            <p:nvPr/>
          </p:nvGrpSpPr>
          <p:grpSpPr>
            <a:xfrm>
              <a:off x="2181015" y="2899755"/>
              <a:ext cx="99827" cy="271604"/>
              <a:chOff x="7004285" y="4653134"/>
              <a:chExt cx="55637" cy="127590"/>
            </a:xfrm>
          </p:grpSpPr>
          <p:cxnSp>
            <p:nvCxnSpPr>
              <p:cNvPr id="17" name="Přímá spojnice 16"/>
              <p:cNvCxnSpPr/>
              <p:nvPr/>
            </p:nvCxnSpPr>
            <p:spPr>
              <a:xfrm>
                <a:off x="7032104" y="4653136"/>
                <a:ext cx="0" cy="127587"/>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7004285" y="4780723"/>
                <a:ext cx="55637" cy="1"/>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7004285" y="4653134"/>
                <a:ext cx="55637" cy="1"/>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sp>
        <p:nvSpPr>
          <p:cNvPr id="4" name="Zástupný symbol pro text 3"/>
          <p:cNvSpPr>
            <a:spLocks noGrp="1"/>
          </p:cNvSpPr>
          <p:nvPr>
            <p:ph type="body" sz="quarter" idx="12"/>
          </p:nvPr>
        </p:nvSpPr>
        <p:spPr>
          <a:xfrm>
            <a:off x="551384" y="320886"/>
            <a:ext cx="11953328" cy="432048"/>
          </a:xfrm>
        </p:spPr>
        <p:txBody>
          <a:bodyPr/>
          <a:lstStyle/>
          <a:p>
            <a:r>
              <a:rPr lang="cs-CZ" sz="3200" dirty="0" smtClean="0"/>
              <a:t>Hledání vhodného dehalogenačního činidla</a:t>
            </a:r>
            <a:endParaRPr lang="cs-CZ" sz="3200" dirty="0"/>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7"/>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8" name="TextovéPole 27"/>
          <p:cNvSpPr txBox="1"/>
          <p:nvPr/>
        </p:nvSpPr>
        <p:spPr>
          <a:xfrm>
            <a:off x="4743639" y="3372916"/>
            <a:ext cx="871016" cy="276999"/>
          </a:xfrm>
          <a:prstGeom prst="rect">
            <a:avLst/>
          </a:prstGeom>
          <a:noFill/>
        </p:spPr>
        <p:txBody>
          <a:bodyPr wrap="square" rtlCol="0">
            <a:spAutoFit/>
          </a:bodyPr>
          <a:lstStyle/>
          <a:p>
            <a:r>
              <a:rPr lang="cs-CZ" sz="1200" b="1" dirty="0" smtClean="0">
                <a:solidFill>
                  <a:schemeClr val="bg1"/>
                </a:solidFill>
              </a:rPr>
              <a:t>167 ppm</a:t>
            </a:r>
            <a:endParaRPr lang="en-US" sz="1200" b="1" dirty="0">
              <a:solidFill>
                <a:schemeClr val="bg1"/>
              </a:solidFill>
            </a:endParaRPr>
          </a:p>
        </p:txBody>
      </p:sp>
      <p:sp>
        <p:nvSpPr>
          <p:cNvPr id="23" name="Zástupný symbol pro text 2"/>
          <p:cNvSpPr txBox="1">
            <a:spLocks/>
          </p:cNvSpPr>
          <p:nvPr/>
        </p:nvSpPr>
        <p:spPr>
          <a:xfrm>
            <a:off x="1064712" y="6223536"/>
            <a:ext cx="3528392" cy="44295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1800" b="1" dirty="0" smtClean="0">
                <a:solidFill>
                  <a:srgbClr val="FFC000"/>
                </a:solidFill>
              </a:rPr>
              <a:t>synergický efekt</a:t>
            </a:r>
            <a:endParaRPr lang="en-US" sz="1800" b="1" dirty="0">
              <a:solidFill>
                <a:srgbClr val="FFC000"/>
              </a:solidFill>
            </a:endParaRPr>
          </a:p>
        </p:txBody>
      </p:sp>
      <p:sp>
        <p:nvSpPr>
          <p:cNvPr id="76" name="Zástupný symbol pro text 2"/>
          <p:cNvSpPr txBox="1">
            <a:spLocks/>
          </p:cNvSpPr>
          <p:nvPr/>
        </p:nvSpPr>
        <p:spPr>
          <a:xfrm>
            <a:off x="1064712" y="5364438"/>
            <a:ext cx="3528392"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dirty="0" smtClean="0">
                <a:solidFill>
                  <a:schemeClr val="tx1"/>
                </a:solidFill>
              </a:rPr>
              <a:t>1:1</a:t>
            </a:r>
            <a:endParaRPr lang="cs-CZ" sz="2000" dirty="0">
              <a:solidFill>
                <a:schemeClr val="tx1"/>
              </a:solidFill>
            </a:endParaRPr>
          </a:p>
        </p:txBody>
      </p:sp>
      <p:sp>
        <p:nvSpPr>
          <p:cNvPr id="77" name="Zástupný symbol pro text 2"/>
          <p:cNvSpPr txBox="1">
            <a:spLocks/>
          </p:cNvSpPr>
          <p:nvPr/>
        </p:nvSpPr>
        <p:spPr>
          <a:xfrm>
            <a:off x="84854" y="5364438"/>
            <a:ext cx="3528392"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dirty="0" smtClean="0">
                <a:solidFill>
                  <a:schemeClr val="tx1"/>
                </a:solidFill>
              </a:rPr>
              <a:t>1</a:t>
            </a:r>
            <a:endParaRPr lang="cs-CZ" sz="2000" dirty="0">
              <a:solidFill>
                <a:schemeClr val="tx1"/>
              </a:solidFill>
            </a:endParaRPr>
          </a:p>
        </p:txBody>
      </p:sp>
      <p:sp>
        <p:nvSpPr>
          <p:cNvPr id="78" name="Zástupný symbol pro text 2"/>
          <p:cNvSpPr txBox="1">
            <a:spLocks/>
          </p:cNvSpPr>
          <p:nvPr/>
        </p:nvSpPr>
        <p:spPr>
          <a:xfrm>
            <a:off x="574783" y="5364438"/>
            <a:ext cx="3528392"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000" dirty="0" smtClean="0">
                <a:solidFill>
                  <a:schemeClr val="tx1"/>
                </a:solidFill>
              </a:rPr>
              <a:t>1</a:t>
            </a:r>
            <a:endParaRPr lang="cs-CZ" sz="2000" dirty="0">
              <a:solidFill>
                <a:schemeClr val="tx1"/>
              </a:solidFill>
            </a:endParaRPr>
          </a:p>
        </p:txBody>
      </p:sp>
      <p:sp>
        <p:nvSpPr>
          <p:cNvPr id="98" name="Obdélník 97"/>
          <p:cNvSpPr/>
          <p:nvPr/>
        </p:nvSpPr>
        <p:spPr>
          <a:xfrm>
            <a:off x="335360" y="1796465"/>
            <a:ext cx="3744849" cy="3892602"/>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475" y="1330324"/>
            <a:ext cx="7811901" cy="4870026"/>
          </a:xfrm>
          <a:prstGeom prst="rect">
            <a:avLst/>
          </a:prstGeom>
        </p:spPr>
      </p:pic>
      <p:sp>
        <p:nvSpPr>
          <p:cNvPr id="22" name="Zástupný symbol pro číslo snímku 1"/>
          <p:cNvSpPr>
            <a:spLocks noGrp="1"/>
          </p:cNvSpPr>
          <p:nvPr>
            <p:ph type="sldNum" sz="quarter" idx="4"/>
          </p:nvPr>
        </p:nvSpPr>
        <p:spPr>
          <a:xfrm>
            <a:off x="10150153" y="6251819"/>
            <a:ext cx="1220273" cy="216024"/>
          </a:xfrm>
        </p:spPr>
        <p:txBody>
          <a:bodyPr/>
          <a:lstStyle/>
          <a:p>
            <a:fld id="{F633C6B9-C75B-4149-93B0-5E1BF0C180BC}" type="slidenum">
              <a:rPr lang="cs-CZ" smtClean="0"/>
              <a:pPr/>
              <a:t>17</a:t>
            </a:fld>
            <a:endParaRPr lang="cs-CZ" dirty="0"/>
          </a:p>
        </p:txBody>
      </p:sp>
      <p:sp>
        <p:nvSpPr>
          <p:cNvPr id="24" name="Šipka doprava 23"/>
          <p:cNvSpPr/>
          <p:nvPr/>
        </p:nvSpPr>
        <p:spPr>
          <a:xfrm rot="16200000">
            <a:off x="2646390" y="5764598"/>
            <a:ext cx="365036" cy="38340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25" name="Obdélník 24"/>
          <p:cNvSpPr/>
          <p:nvPr/>
        </p:nvSpPr>
        <p:spPr>
          <a:xfrm>
            <a:off x="247229" y="1396354"/>
            <a:ext cx="1601821" cy="400110"/>
          </a:xfrm>
          <a:prstGeom prst="rect">
            <a:avLst/>
          </a:prstGeom>
        </p:spPr>
        <p:txBody>
          <a:bodyPr wrap="square">
            <a:spAutoFit/>
          </a:bodyPr>
          <a:lstStyle/>
          <a:p>
            <a:r>
              <a:rPr lang="cs-CZ" sz="2000" dirty="0" smtClean="0">
                <a:ln w="0"/>
              </a:rPr>
              <a:t>drogérie</a:t>
            </a:r>
            <a:endParaRPr lang="en-US" sz="2000" dirty="0">
              <a:ln w="0"/>
            </a:endParaRPr>
          </a:p>
        </p:txBody>
      </p:sp>
      <p:sp>
        <p:nvSpPr>
          <p:cNvPr id="54" name="Obdélník 53"/>
          <p:cNvSpPr/>
          <p:nvPr/>
        </p:nvSpPr>
        <p:spPr>
          <a:xfrm>
            <a:off x="6384032" y="1077666"/>
            <a:ext cx="3960440" cy="461665"/>
          </a:xfrm>
          <a:prstGeom prst="rect">
            <a:avLst/>
          </a:prstGeom>
        </p:spPr>
        <p:txBody>
          <a:bodyPr wrap="square">
            <a:spAutoFit/>
          </a:bodyPr>
          <a:lstStyle/>
          <a:p>
            <a:r>
              <a:rPr lang="cs-CZ" sz="2400" b="1" dirty="0" smtClean="0">
                <a:ln w="0"/>
              </a:rPr>
              <a:t>Navržený mechanismus</a:t>
            </a:r>
            <a:endParaRPr lang="en-US" sz="2400" b="1" dirty="0">
              <a:ln w="0"/>
            </a:endParaRPr>
          </a:p>
        </p:txBody>
      </p:sp>
    </p:spTree>
    <p:extLst>
      <p:ext uri="{BB962C8B-B14F-4D97-AF65-F5344CB8AC3E}">
        <p14:creationId xmlns:p14="http://schemas.microsoft.com/office/powerpoint/2010/main" val="106877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18</a:t>
            </a:fld>
            <a:endParaRPr lang="cs-CZ" dirty="0"/>
          </a:p>
        </p:txBody>
      </p:sp>
      <p:sp>
        <p:nvSpPr>
          <p:cNvPr id="10" name="Zástupný symbol pro text 9"/>
          <p:cNvSpPr>
            <a:spLocks noGrp="1"/>
          </p:cNvSpPr>
          <p:nvPr>
            <p:ph type="body" sz="quarter" idx="12"/>
          </p:nvPr>
        </p:nvSpPr>
        <p:spPr/>
        <p:txBody>
          <a:bodyPr/>
          <a:lstStyle/>
          <a:p>
            <a:r>
              <a:rPr lang="cs-CZ" sz="3200" dirty="0" smtClean="0"/>
              <a:t>Distribuce heteroatomů – konvenční pyrolýza</a:t>
            </a:r>
            <a:endParaRPr lang="cs-CZ" sz="3200" dirty="0"/>
          </a:p>
          <a:p>
            <a:endParaRPr lang="cs-CZ" sz="3200" dirty="0"/>
          </a:p>
        </p:txBody>
      </p:sp>
      <p:graphicFrame>
        <p:nvGraphicFramePr>
          <p:cNvPr id="6" name="Graf 5"/>
          <p:cNvGraphicFramePr/>
          <p:nvPr>
            <p:extLst>
              <p:ext uri="{D42A27DB-BD31-4B8C-83A1-F6EECF244321}">
                <p14:modId xmlns:p14="http://schemas.microsoft.com/office/powerpoint/2010/main" val="3208731609"/>
              </p:ext>
            </p:extLst>
          </p:nvPr>
        </p:nvGraphicFramePr>
        <p:xfrm>
          <a:off x="844551" y="836712"/>
          <a:ext cx="9433048" cy="617303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Přímá spojnice 3"/>
          <p:cNvCxnSpPr/>
          <p:nvPr/>
        </p:nvCxnSpPr>
        <p:spPr>
          <a:xfrm>
            <a:off x="5951984" y="980728"/>
            <a:ext cx="0" cy="5445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ástupný symbol pro text 9"/>
          <p:cNvSpPr>
            <a:spLocks noGrp="1"/>
          </p:cNvSpPr>
          <p:nvPr>
            <p:ph type="body" sz="quarter" idx="12"/>
          </p:nvPr>
        </p:nvSpPr>
        <p:spPr>
          <a:xfrm>
            <a:off x="2711624" y="6425952"/>
            <a:ext cx="2952328" cy="432048"/>
          </a:xfrm>
        </p:spPr>
        <p:txBody>
          <a:bodyPr/>
          <a:lstStyle/>
          <a:p>
            <a:r>
              <a:rPr lang="cs-CZ" sz="2000" dirty="0" smtClean="0"/>
              <a:t>Vstupní surovina</a:t>
            </a:r>
            <a:endParaRPr lang="cs-CZ" sz="2000" dirty="0"/>
          </a:p>
          <a:p>
            <a:endParaRPr lang="cs-CZ" sz="2000" dirty="0"/>
          </a:p>
        </p:txBody>
      </p:sp>
      <p:sp>
        <p:nvSpPr>
          <p:cNvPr id="13" name="Zástupný symbol pro text 9"/>
          <p:cNvSpPr>
            <a:spLocks noGrp="1"/>
          </p:cNvSpPr>
          <p:nvPr>
            <p:ph type="body" sz="quarter" idx="12"/>
          </p:nvPr>
        </p:nvSpPr>
        <p:spPr>
          <a:xfrm>
            <a:off x="6960096" y="6425952"/>
            <a:ext cx="2952328" cy="432048"/>
          </a:xfrm>
        </p:spPr>
        <p:txBody>
          <a:bodyPr/>
          <a:lstStyle/>
          <a:p>
            <a:r>
              <a:rPr lang="cs-CZ" sz="2000" dirty="0" smtClean="0"/>
              <a:t>Kapalný produkt</a:t>
            </a:r>
            <a:endParaRPr lang="cs-CZ" sz="2000" dirty="0"/>
          </a:p>
          <a:p>
            <a:endParaRPr lang="cs-CZ" sz="2000" dirty="0"/>
          </a:p>
        </p:txBody>
      </p:sp>
    </p:spTree>
    <p:extLst>
      <p:ext uri="{BB962C8B-B14F-4D97-AF65-F5344CB8AC3E}">
        <p14:creationId xmlns:p14="http://schemas.microsoft.com/office/powerpoint/2010/main" val="280687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a:xfrm>
            <a:off x="11372675" y="6608231"/>
            <a:ext cx="1220273" cy="216024"/>
          </a:xfrm>
        </p:spPr>
        <p:txBody>
          <a:bodyPr/>
          <a:lstStyle/>
          <a:p>
            <a:fld id="{F633C6B9-C75B-4149-93B0-5E1BF0C180BC}" type="slidenum">
              <a:rPr lang="cs-CZ" smtClean="0"/>
              <a:pPr/>
              <a:t>19</a:t>
            </a:fld>
            <a:endParaRPr lang="cs-CZ" dirty="0"/>
          </a:p>
        </p:txBody>
      </p:sp>
      <p:sp>
        <p:nvSpPr>
          <p:cNvPr id="10" name="Zástupný symbol pro text 9"/>
          <p:cNvSpPr>
            <a:spLocks noGrp="1"/>
          </p:cNvSpPr>
          <p:nvPr>
            <p:ph type="body" sz="quarter" idx="12"/>
          </p:nvPr>
        </p:nvSpPr>
        <p:spPr>
          <a:xfrm>
            <a:off x="635362" y="404664"/>
            <a:ext cx="11347449" cy="432048"/>
          </a:xfrm>
        </p:spPr>
        <p:txBody>
          <a:bodyPr/>
          <a:lstStyle/>
          <a:p>
            <a:pPr algn="ctr"/>
            <a:r>
              <a:rPr lang="cs-CZ" sz="2800" dirty="0" smtClean="0"/>
              <a:t>Průměrný podíl heteroatomů přecházející do kapalného </a:t>
            </a:r>
            <a:r>
              <a:rPr lang="cs-CZ" sz="2800" dirty="0"/>
              <a:t>produktu – konvenční pyrolýza</a:t>
            </a:r>
          </a:p>
          <a:p>
            <a:endParaRPr lang="cs-CZ" sz="2800" dirty="0"/>
          </a:p>
          <a:p>
            <a:endParaRPr lang="cs-CZ" dirty="0"/>
          </a:p>
        </p:txBody>
      </p:sp>
      <p:graphicFrame>
        <p:nvGraphicFramePr>
          <p:cNvPr id="11" name="Graf 10"/>
          <p:cNvGraphicFramePr>
            <a:graphicFrameLocks/>
          </p:cNvGraphicFramePr>
          <p:nvPr>
            <p:extLst>
              <p:ext uri="{D42A27DB-BD31-4B8C-83A1-F6EECF244321}">
                <p14:modId xmlns:p14="http://schemas.microsoft.com/office/powerpoint/2010/main" val="2909872360"/>
              </p:ext>
            </p:extLst>
          </p:nvPr>
        </p:nvGraphicFramePr>
        <p:xfrm>
          <a:off x="2135560" y="1556792"/>
          <a:ext cx="7344816" cy="454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189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391" y="963"/>
          <a:ext cx="963" cy="963"/>
        </p:xfrm>
        <a:graphic>
          <a:graphicData uri="http://schemas.openxmlformats.org/presentationml/2006/ole">
            <mc:AlternateContent xmlns:mc="http://schemas.openxmlformats.org/markup-compatibility/2006">
              <mc:Choice xmlns:v="urn:schemas-microsoft-com:vml" Requires="v">
                <p:oleObj spid="_x0000_s6652" name="think-cell Slide" r:id="rId5" imgW="360" imgH="360" progId="TCLayout.ActiveDocument.1">
                  <p:embed/>
                </p:oleObj>
              </mc:Choice>
              <mc:Fallback>
                <p:oleObj name="think-cell Slide" r:id="rId5" imgW="360" imgH="360" progId="TCLayout.ActiveDocument.1">
                  <p:embed/>
                  <p:pic>
                    <p:nvPicPr>
                      <p:cNvPr id="21" name="Object 20" hidden="1"/>
                      <p:cNvPicPr/>
                      <p:nvPr/>
                    </p:nvPicPr>
                    <p:blipFill>
                      <a:blip r:embed="rId6"/>
                      <a:stretch>
                        <a:fillRect/>
                      </a:stretch>
                    </p:blipFill>
                    <p:spPr>
                      <a:xfrm>
                        <a:off x="1391" y="963"/>
                        <a:ext cx="963" cy="963"/>
                      </a:xfrm>
                      <a:prstGeom prst="rect">
                        <a:avLst/>
                      </a:prstGeom>
                    </p:spPr>
                  </p:pic>
                </p:oleObj>
              </mc:Fallback>
            </mc:AlternateContent>
          </a:graphicData>
        </a:graphic>
      </p:graphicFrame>
      <p:pic>
        <p:nvPicPr>
          <p:cNvPr id="4" name="object 4"/>
          <p:cNvPicPr/>
          <p:nvPr/>
        </p:nvPicPr>
        <p:blipFill>
          <a:blip r:embed="rId7" cstate="print"/>
          <a:stretch>
            <a:fillRect/>
          </a:stretch>
        </p:blipFill>
        <p:spPr>
          <a:xfrm>
            <a:off x="428" y="0"/>
            <a:ext cx="12191144" cy="6222561"/>
          </a:xfrm>
          <a:prstGeom prst="rect">
            <a:avLst/>
          </a:prstGeom>
        </p:spPr>
      </p:pic>
      <p:sp>
        <p:nvSpPr>
          <p:cNvPr id="5" name="object 5"/>
          <p:cNvSpPr txBox="1"/>
          <p:nvPr/>
        </p:nvSpPr>
        <p:spPr>
          <a:xfrm>
            <a:off x="5726338" y="2134382"/>
            <a:ext cx="908304" cy="400132"/>
          </a:xfrm>
          <a:prstGeom prst="rect">
            <a:avLst/>
          </a:prstGeom>
        </p:spPr>
        <p:txBody>
          <a:bodyPr vert="horz" wrap="square" lIns="0" tIns="8086" rIns="0" bIns="0" rtlCol="0">
            <a:spAutoFit/>
          </a:bodyPr>
          <a:lstStyle/>
          <a:p>
            <a:pPr marL="7701">
              <a:spcBef>
                <a:spcPts val="64"/>
              </a:spcBef>
            </a:pPr>
            <a:r>
              <a:rPr sz="2547" b="1" dirty="0">
                <a:solidFill>
                  <a:schemeClr val="bg1"/>
                </a:solidFill>
                <a:latin typeface="Arial"/>
                <a:cs typeface="Arial"/>
              </a:rPr>
              <a:t>-</a:t>
            </a:r>
            <a:r>
              <a:rPr sz="2547" b="1" dirty="0" smtClean="0">
                <a:solidFill>
                  <a:schemeClr val="bg1"/>
                </a:solidFill>
                <a:latin typeface="Arial"/>
                <a:cs typeface="Arial"/>
              </a:rPr>
              <a:t>2</a:t>
            </a:r>
            <a:r>
              <a:rPr lang="cs-CZ" sz="2547" b="1" dirty="0" smtClean="0">
                <a:solidFill>
                  <a:schemeClr val="bg1"/>
                </a:solidFill>
                <a:latin typeface="Arial"/>
                <a:cs typeface="Arial"/>
              </a:rPr>
              <a:t>5</a:t>
            </a:r>
            <a:r>
              <a:rPr lang="pl-PL" sz="2547" b="1" dirty="0" smtClean="0">
                <a:solidFill>
                  <a:schemeClr val="bg1"/>
                </a:solidFill>
                <a:latin typeface="Arial"/>
                <a:cs typeface="Arial"/>
              </a:rPr>
              <a:t> </a:t>
            </a:r>
            <a:r>
              <a:rPr sz="2547" b="1" dirty="0">
                <a:solidFill>
                  <a:schemeClr val="bg1"/>
                </a:solidFill>
                <a:latin typeface="Arial"/>
                <a:cs typeface="Arial"/>
              </a:rPr>
              <a:t>%</a:t>
            </a:r>
            <a:endParaRPr sz="2547" dirty="0">
              <a:solidFill>
                <a:schemeClr val="bg1"/>
              </a:solidFill>
              <a:latin typeface="Arial"/>
              <a:cs typeface="Arial"/>
            </a:endParaRPr>
          </a:p>
        </p:txBody>
      </p:sp>
      <p:sp>
        <p:nvSpPr>
          <p:cNvPr id="6" name="object 6"/>
          <p:cNvSpPr txBox="1"/>
          <p:nvPr/>
        </p:nvSpPr>
        <p:spPr>
          <a:xfrm>
            <a:off x="753210" y="2346096"/>
            <a:ext cx="481716" cy="426528"/>
          </a:xfrm>
          <a:prstGeom prst="rect">
            <a:avLst/>
          </a:prstGeom>
        </p:spPr>
        <p:txBody>
          <a:bodyPr vert="horz" wrap="square" lIns="0" tIns="18098" rIns="0" bIns="0" rtlCol="0">
            <a:spAutoFit/>
          </a:bodyPr>
          <a:lstStyle/>
          <a:p>
            <a:pPr marL="7701">
              <a:spcBef>
                <a:spcPts val="143"/>
              </a:spcBef>
            </a:pPr>
            <a:r>
              <a:rPr sz="849" b="1" dirty="0">
                <a:solidFill>
                  <a:schemeClr val="bg1"/>
                </a:solidFill>
                <a:latin typeface="Arial"/>
                <a:cs typeface="Arial"/>
              </a:rPr>
              <a:t>ORLEN</a:t>
            </a:r>
            <a:endParaRPr sz="849" dirty="0">
              <a:solidFill>
                <a:schemeClr val="bg1"/>
              </a:solidFill>
              <a:latin typeface="Arial"/>
              <a:cs typeface="Arial"/>
            </a:endParaRPr>
          </a:p>
          <a:p>
            <a:pPr marL="7701">
              <a:spcBef>
                <a:spcPts val="173"/>
              </a:spcBef>
            </a:pPr>
            <a:r>
              <a:rPr sz="1637" b="1" spc="6" dirty="0">
                <a:solidFill>
                  <a:schemeClr val="bg1"/>
                </a:solidFill>
                <a:latin typeface="Arial"/>
                <a:cs typeface="Arial"/>
              </a:rPr>
              <a:t>2030</a:t>
            </a:r>
            <a:endParaRPr sz="1637" dirty="0">
              <a:solidFill>
                <a:schemeClr val="bg1"/>
              </a:solidFill>
              <a:latin typeface="Arial"/>
              <a:cs typeface="Arial"/>
            </a:endParaRPr>
          </a:p>
        </p:txBody>
      </p:sp>
      <p:sp>
        <p:nvSpPr>
          <p:cNvPr id="7" name="object 7"/>
          <p:cNvSpPr txBox="1"/>
          <p:nvPr/>
        </p:nvSpPr>
        <p:spPr>
          <a:xfrm>
            <a:off x="753210" y="4473230"/>
            <a:ext cx="481716" cy="426528"/>
          </a:xfrm>
          <a:prstGeom prst="rect">
            <a:avLst/>
          </a:prstGeom>
        </p:spPr>
        <p:txBody>
          <a:bodyPr vert="horz" wrap="square" lIns="0" tIns="18098" rIns="0" bIns="0" rtlCol="0">
            <a:spAutoFit/>
          </a:bodyPr>
          <a:lstStyle/>
          <a:p>
            <a:pPr marL="7701">
              <a:spcBef>
                <a:spcPts val="143"/>
              </a:spcBef>
            </a:pPr>
            <a:r>
              <a:rPr sz="849" b="1" dirty="0">
                <a:solidFill>
                  <a:schemeClr val="bg1"/>
                </a:solidFill>
                <a:latin typeface="Arial"/>
                <a:cs typeface="Arial"/>
              </a:rPr>
              <a:t>ORLEN</a:t>
            </a:r>
            <a:endParaRPr sz="849" dirty="0">
              <a:solidFill>
                <a:schemeClr val="bg1"/>
              </a:solidFill>
              <a:latin typeface="Arial"/>
              <a:cs typeface="Arial"/>
            </a:endParaRPr>
          </a:p>
          <a:p>
            <a:pPr marL="7701">
              <a:spcBef>
                <a:spcPts val="173"/>
              </a:spcBef>
            </a:pPr>
            <a:r>
              <a:rPr sz="1637" b="1" spc="6" dirty="0">
                <a:solidFill>
                  <a:schemeClr val="bg1"/>
                </a:solidFill>
                <a:latin typeface="Arial"/>
                <a:cs typeface="Arial"/>
              </a:rPr>
              <a:t>2050</a:t>
            </a:r>
            <a:endParaRPr sz="1637" dirty="0">
              <a:solidFill>
                <a:schemeClr val="bg1"/>
              </a:solidFill>
              <a:latin typeface="Arial"/>
              <a:cs typeface="Arial"/>
            </a:endParaRPr>
          </a:p>
        </p:txBody>
      </p:sp>
      <p:sp>
        <p:nvSpPr>
          <p:cNvPr id="8" name="object 8"/>
          <p:cNvSpPr txBox="1"/>
          <p:nvPr/>
        </p:nvSpPr>
        <p:spPr>
          <a:xfrm>
            <a:off x="1578550" y="4471013"/>
            <a:ext cx="2338112" cy="719355"/>
          </a:xfrm>
          <a:prstGeom prst="rect">
            <a:avLst/>
          </a:prstGeom>
        </p:spPr>
        <p:txBody>
          <a:bodyPr vert="horz" wrap="square" lIns="0" tIns="77398" rIns="0" bIns="0" rtlCol="0">
            <a:spAutoFit/>
          </a:bodyPr>
          <a:lstStyle/>
          <a:p>
            <a:pPr marL="7701" marR="3081" algn="ctr">
              <a:lnSpc>
                <a:spcPts val="2498"/>
              </a:lnSpc>
              <a:spcBef>
                <a:spcPts val="609"/>
              </a:spcBef>
            </a:pPr>
            <a:r>
              <a:rPr lang="cs-CZ" sz="2547" dirty="0" smtClean="0">
                <a:solidFill>
                  <a:schemeClr val="bg1"/>
                </a:solidFill>
                <a:latin typeface="Roboto"/>
                <a:cs typeface="Roboto"/>
              </a:rPr>
              <a:t>Uhlíková neutralita</a:t>
            </a:r>
            <a:endParaRPr sz="2547" dirty="0">
              <a:solidFill>
                <a:schemeClr val="bg1"/>
              </a:solidFill>
              <a:latin typeface="Roboto"/>
              <a:cs typeface="Roboto"/>
            </a:endParaRPr>
          </a:p>
        </p:txBody>
      </p:sp>
      <p:sp>
        <p:nvSpPr>
          <p:cNvPr id="9" name="object 9"/>
          <p:cNvSpPr txBox="1"/>
          <p:nvPr/>
        </p:nvSpPr>
        <p:spPr>
          <a:xfrm>
            <a:off x="1382810" y="2127229"/>
            <a:ext cx="2935516" cy="612431"/>
          </a:xfrm>
          <a:prstGeom prst="rect">
            <a:avLst/>
          </a:prstGeom>
        </p:spPr>
        <p:txBody>
          <a:bodyPr vert="horz" wrap="square" lIns="0" tIns="218332" rIns="0" bIns="0" rtlCol="0">
            <a:spAutoFit/>
          </a:bodyPr>
          <a:lstStyle/>
          <a:p>
            <a:pPr marL="147479">
              <a:spcBef>
                <a:spcPts val="1719"/>
              </a:spcBef>
            </a:pPr>
            <a:r>
              <a:rPr sz="2547" b="1" dirty="0">
                <a:solidFill>
                  <a:schemeClr val="bg1"/>
                </a:solidFill>
                <a:latin typeface="Arial"/>
                <a:cs typeface="Arial"/>
              </a:rPr>
              <a:t>-</a:t>
            </a:r>
            <a:r>
              <a:rPr sz="2547" b="1" dirty="0" smtClean="0">
                <a:solidFill>
                  <a:schemeClr val="bg1"/>
                </a:solidFill>
                <a:latin typeface="Arial"/>
                <a:cs typeface="Arial"/>
              </a:rPr>
              <a:t>2</a:t>
            </a:r>
            <a:r>
              <a:rPr lang="cs-CZ" sz="2547" b="1" dirty="0" smtClean="0">
                <a:solidFill>
                  <a:schemeClr val="bg1"/>
                </a:solidFill>
                <a:latin typeface="Arial"/>
                <a:cs typeface="Arial"/>
              </a:rPr>
              <a:t>5</a:t>
            </a:r>
            <a:r>
              <a:rPr lang="pl-PL" sz="2547" b="1" dirty="0" smtClean="0">
                <a:solidFill>
                  <a:schemeClr val="bg1"/>
                </a:solidFill>
                <a:latin typeface="Arial"/>
                <a:cs typeface="Arial"/>
              </a:rPr>
              <a:t> </a:t>
            </a:r>
            <a:r>
              <a:rPr sz="2547" b="1" dirty="0">
                <a:solidFill>
                  <a:schemeClr val="bg1"/>
                </a:solidFill>
                <a:latin typeface="Arial"/>
                <a:cs typeface="Arial"/>
              </a:rPr>
              <a:t>%</a:t>
            </a:r>
            <a:endParaRPr sz="2547" dirty="0">
              <a:solidFill>
                <a:schemeClr val="bg1"/>
              </a:solidFill>
              <a:latin typeface="Arial"/>
              <a:cs typeface="Arial"/>
            </a:endParaRPr>
          </a:p>
        </p:txBody>
      </p:sp>
      <p:sp>
        <p:nvSpPr>
          <p:cNvPr id="10" name="object 10"/>
          <p:cNvSpPr txBox="1"/>
          <p:nvPr/>
        </p:nvSpPr>
        <p:spPr>
          <a:xfrm>
            <a:off x="4849688" y="1248423"/>
            <a:ext cx="1032358" cy="161793"/>
          </a:xfrm>
          <a:prstGeom prst="rect">
            <a:avLst/>
          </a:prstGeom>
        </p:spPr>
        <p:txBody>
          <a:bodyPr vert="horz" wrap="square" lIns="0" tIns="7701" rIns="0" bIns="0" rtlCol="0">
            <a:spAutoFit/>
          </a:bodyPr>
          <a:lstStyle/>
          <a:p>
            <a:pPr marL="7701">
              <a:spcBef>
                <a:spcPts val="61"/>
              </a:spcBef>
            </a:pPr>
            <a:r>
              <a:rPr lang="cs-CZ" sz="1001" dirty="0" smtClean="0">
                <a:solidFill>
                  <a:schemeClr val="bg1"/>
                </a:solidFill>
                <a:latin typeface="Arial"/>
                <a:cs typeface="Arial"/>
              </a:rPr>
              <a:t>Emise uhlíku</a:t>
            </a:r>
            <a:endParaRPr sz="1001" dirty="0">
              <a:solidFill>
                <a:schemeClr val="bg1"/>
              </a:solidFill>
              <a:latin typeface="Arial"/>
              <a:cs typeface="Arial"/>
            </a:endParaRPr>
          </a:p>
        </p:txBody>
      </p:sp>
      <p:sp>
        <p:nvSpPr>
          <p:cNvPr id="11" name="object 11"/>
          <p:cNvSpPr txBox="1"/>
          <p:nvPr/>
        </p:nvSpPr>
        <p:spPr>
          <a:xfrm>
            <a:off x="7301927" y="2014650"/>
            <a:ext cx="1550270" cy="184680"/>
          </a:xfrm>
          <a:prstGeom prst="rect">
            <a:avLst/>
          </a:prstGeom>
        </p:spPr>
        <p:txBody>
          <a:bodyPr vert="horz" wrap="square" lIns="0" tIns="7316" rIns="0" bIns="0" rtlCol="0">
            <a:spAutoFit/>
          </a:bodyPr>
          <a:lstStyle/>
          <a:p>
            <a:pPr marL="7701" algn="ctr">
              <a:spcBef>
                <a:spcPts val="58"/>
              </a:spcBef>
            </a:pPr>
            <a:r>
              <a:rPr lang="cs-CZ" sz="1152" spc="-3" dirty="0">
                <a:solidFill>
                  <a:schemeClr val="bg1"/>
                </a:solidFill>
                <a:latin typeface="Arial"/>
                <a:cs typeface="Arial"/>
              </a:rPr>
              <a:t>Provozní cíl</a:t>
            </a:r>
            <a:r>
              <a:rPr sz="1152" spc="-12" dirty="0">
                <a:solidFill>
                  <a:schemeClr val="bg1"/>
                </a:solidFill>
                <a:latin typeface="Arial"/>
                <a:cs typeface="Arial"/>
              </a:rPr>
              <a:t> </a:t>
            </a:r>
            <a:r>
              <a:rPr sz="1152" spc="-3" dirty="0">
                <a:solidFill>
                  <a:schemeClr val="bg1"/>
                </a:solidFill>
                <a:latin typeface="Arial"/>
                <a:cs typeface="Arial"/>
              </a:rPr>
              <a:t>2030</a:t>
            </a:r>
            <a:endParaRPr sz="1152" dirty="0">
              <a:solidFill>
                <a:schemeClr val="bg1"/>
              </a:solidFill>
              <a:latin typeface="Arial"/>
              <a:cs typeface="Arial"/>
            </a:endParaRPr>
          </a:p>
        </p:txBody>
      </p:sp>
      <p:sp>
        <p:nvSpPr>
          <p:cNvPr id="12" name="object 12"/>
          <p:cNvSpPr txBox="1"/>
          <p:nvPr/>
        </p:nvSpPr>
        <p:spPr>
          <a:xfrm>
            <a:off x="10157984" y="3690901"/>
            <a:ext cx="1046606" cy="361972"/>
          </a:xfrm>
          <a:prstGeom prst="rect">
            <a:avLst/>
          </a:prstGeom>
        </p:spPr>
        <p:txBody>
          <a:bodyPr vert="horz" wrap="square" lIns="0" tIns="7316" rIns="0" bIns="0" rtlCol="0">
            <a:spAutoFit/>
          </a:bodyPr>
          <a:lstStyle/>
          <a:p>
            <a:pPr marL="7316" marR="3081" algn="ctr">
              <a:spcBef>
                <a:spcPts val="58"/>
              </a:spcBef>
            </a:pPr>
            <a:r>
              <a:rPr lang="cs-CZ" sz="1152" spc="-3" dirty="0" smtClean="0">
                <a:solidFill>
                  <a:schemeClr val="bg1"/>
                </a:solidFill>
                <a:latin typeface="Arial"/>
                <a:cs typeface="Arial"/>
              </a:rPr>
              <a:t>Uhlíková neutralita</a:t>
            </a:r>
            <a:endParaRPr sz="1152" dirty="0">
              <a:solidFill>
                <a:schemeClr val="bg1"/>
              </a:solidFill>
              <a:latin typeface="Arial"/>
              <a:cs typeface="Arial"/>
            </a:endParaRPr>
          </a:p>
        </p:txBody>
      </p:sp>
      <p:sp>
        <p:nvSpPr>
          <p:cNvPr id="13" name="object 13"/>
          <p:cNvSpPr txBox="1"/>
          <p:nvPr/>
        </p:nvSpPr>
        <p:spPr>
          <a:xfrm>
            <a:off x="1382810" y="3155857"/>
            <a:ext cx="2279967" cy="612431"/>
          </a:xfrm>
          <a:prstGeom prst="rect">
            <a:avLst/>
          </a:prstGeom>
        </p:spPr>
        <p:txBody>
          <a:bodyPr vert="horz" wrap="square" lIns="0" tIns="218332" rIns="0" bIns="0" rtlCol="0">
            <a:spAutoFit/>
          </a:bodyPr>
          <a:lstStyle/>
          <a:p>
            <a:pPr marL="132076">
              <a:spcBef>
                <a:spcPts val="1719"/>
              </a:spcBef>
            </a:pPr>
            <a:r>
              <a:rPr sz="2547" b="1" dirty="0">
                <a:solidFill>
                  <a:schemeClr val="bg1"/>
                </a:solidFill>
                <a:latin typeface="Arial"/>
                <a:cs typeface="Arial"/>
              </a:rPr>
              <a:t>-33</a:t>
            </a:r>
            <a:r>
              <a:rPr lang="pl-PL" sz="2547" b="1" dirty="0">
                <a:solidFill>
                  <a:schemeClr val="bg1"/>
                </a:solidFill>
                <a:latin typeface="Arial"/>
                <a:cs typeface="Arial"/>
              </a:rPr>
              <a:t> </a:t>
            </a:r>
            <a:r>
              <a:rPr sz="2547" b="1" dirty="0">
                <a:solidFill>
                  <a:schemeClr val="bg1"/>
                </a:solidFill>
                <a:latin typeface="Arial"/>
                <a:cs typeface="Arial"/>
              </a:rPr>
              <a:t>%</a:t>
            </a:r>
            <a:endParaRPr sz="2547" dirty="0">
              <a:solidFill>
                <a:schemeClr val="bg1"/>
              </a:solidFill>
              <a:latin typeface="Arial"/>
              <a:cs typeface="Arial"/>
            </a:endParaRPr>
          </a:p>
        </p:txBody>
      </p:sp>
      <p:sp>
        <p:nvSpPr>
          <p:cNvPr id="14" name="object 14"/>
          <p:cNvSpPr txBox="1"/>
          <p:nvPr/>
        </p:nvSpPr>
        <p:spPr>
          <a:xfrm>
            <a:off x="4679490" y="5379908"/>
            <a:ext cx="340397" cy="184680"/>
          </a:xfrm>
          <a:prstGeom prst="rect">
            <a:avLst/>
          </a:prstGeom>
        </p:spPr>
        <p:txBody>
          <a:bodyPr vert="horz" wrap="square" lIns="0" tIns="7316" rIns="0" bIns="0" rtlCol="0">
            <a:spAutoFit/>
          </a:bodyPr>
          <a:lstStyle/>
          <a:p>
            <a:pPr marL="7701">
              <a:spcBef>
                <a:spcPts val="58"/>
              </a:spcBef>
            </a:pPr>
            <a:r>
              <a:rPr sz="1152" b="1" spc="-3" dirty="0">
                <a:solidFill>
                  <a:schemeClr val="bg1"/>
                </a:solidFill>
                <a:latin typeface="Arial"/>
                <a:cs typeface="Arial"/>
              </a:rPr>
              <a:t>2020</a:t>
            </a:r>
            <a:endParaRPr sz="1152" dirty="0">
              <a:solidFill>
                <a:schemeClr val="bg1"/>
              </a:solidFill>
              <a:latin typeface="Arial"/>
              <a:cs typeface="Arial"/>
            </a:endParaRPr>
          </a:p>
        </p:txBody>
      </p:sp>
      <p:sp>
        <p:nvSpPr>
          <p:cNvPr id="15" name="object 15"/>
          <p:cNvSpPr txBox="1"/>
          <p:nvPr/>
        </p:nvSpPr>
        <p:spPr>
          <a:xfrm>
            <a:off x="6952650" y="5379908"/>
            <a:ext cx="340397" cy="184680"/>
          </a:xfrm>
          <a:prstGeom prst="rect">
            <a:avLst/>
          </a:prstGeom>
        </p:spPr>
        <p:txBody>
          <a:bodyPr vert="horz" wrap="square" lIns="0" tIns="7316" rIns="0" bIns="0" rtlCol="0">
            <a:spAutoFit/>
          </a:bodyPr>
          <a:lstStyle/>
          <a:p>
            <a:pPr marL="7701">
              <a:spcBef>
                <a:spcPts val="58"/>
              </a:spcBef>
            </a:pPr>
            <a:r>
              <a:rPr sz="1152" b="1" spc="-3" dirty="0">
                <a:solidFill>
                  <a:schemeClr val="bg1"/>
                </a:solidFill>
                <a:latin typeface="Arial"/>
                <a:cs typeface="Arial"/>
              </a:rPr>
              <a:t>2030</a:t>
            </a:r>
            <a:endParaRPr sz="1152" dirty="0">
              <a:solidFill>
                <a:schemeClr val="bg1"/>
              </a:solidFill>
              <a:latin typeface="Arial"/>
              <a:cs typeface="Arial"/>
            </a:endParaRPr>
          </a:p>
        </p:txBody>
      </p:sp>
      <p:sp>
        <p:nvSpPr>
          <p:cNvPr id="16" name="object 16"/>
          <p:cNvSpPr txBox="1"/>
          <p:nvPr/>
        </p:nvSpPr>
        <p:spPr>
          <a:xfrm>
            <a:off x="10990967" y="5379908"/>
            <a:ext cx="340397" cy="184680"/>
          </a:xfrm>
          <a:prstGeom prst="rect">
            <a:avLst/>
          </a:prstGeom>
        </p:spPr>
        <p:txBody>
          <a:bodyPr vert="horz" wrap="square" lIns="0" tIns="7316" rIns="0" bIns="0" rtlCol="0">
            <a:spAutoFit/>
          </a:bodyPr>
          <a:lstStyle/>
          <a:p>
            <a:pPr marL="7701">
              <a:spcBef>
                <a:spcPts val="58"/>
              </a:spcBef>
            </a:pPr>
            <a:r>
              <a:rPr sz="1152" b="1" spc="-3" dirty="0">
                <a:solidFill>
                  <a:schemeClr val="bg1"/>
                </a:solidFill>
                <a:latin typeface="Arial"/>
                <a:cs typeface="Arial"/>
              </a:rPr>
              <a:t>2050</a:t>
            </a:r>
            <a:endParaRPr sz="1152" dirty="0">
              <a:solidFill>
                <a:schemeClr val="bg1"/>
              </a:solidFill>
              <a:latin typeface="Arial"/>
              <a:cs typeface="Arial"/>
            </a:endParaRPr>
          </a:p>
        </p:txBody>
      </p:sp>
      <p:sp>
        <p:nvSpPr>
          <p:cNvPr id="17" name="object 17"/>
          <p:cNvSpPr txBox="1"/>
          <p:nvPr/>
        </p:nvSpPr>
        <p:spPr>
          <a:xfrm>
            <a:off x="1453957" y="5956433"/>
            <a:ext cx="1130254" cy="120183"/>
          </a:xfrm>
          <a:prstGeom prst="rect">
            <a:avLst/>
          </a:prstGeom>
        </p:spPr>
        <p:txBody>
          <a:bodyPr vert="horz" wrap="square" lIns="0" tIns="8086" rIns="0" bIns="0" rtlCol="0">
            <a:spAutoFit/>
          </a:bodyPr>
          <a:lstStyle/>
          <a:p>
            <a:pPr marL="7701">
              <a:spcBef>
                <a:spcPts val="64"/>
              </a:spcBef>
            </a:pPr>
            <a:r>
              <a:rPr sz="728" spc="9" baseline="34188" dirty="0">
                <a:solidFill>
                  <a:schemeClr val="bg1"/>
                </a:solidFill>
                <a:latin typeface="Arial"/>
                <a:cs typeface="Arial"/>
              </a:rPr>
              <a:t>1 </a:t>
            </a:r>
            <a:r>
              <a:rPr lang="cs-CZ" sz="728" dirty="0">
                <a:solidFill>
                  <a:schemeClr val="bg1"/>
                </a:solidFill>
                <a:latin typeface="Arial"/>
                <a:cs typeface="Arial"/>
              </a:rPr>
              <a:t>Ze současných aktiv</a:t>
            </a:r>
            <a:endParaRPr sz="728" dirty="0">
              <a:solidFill>
                <a:schemeClr val="bg1"/>
              </a:solidFill>
              <a:latin typeface="Arial"/>
              <a:cs typeface="Arial"/>
            </a:endParaRPr>
          </a:p>
        </p:txBody>
      </p:sp>
      <p:sp>
        <p:nvSpPr>
          <p:cNvPr id="19" name="object 19"/>
          <p:cNvSpPr txBox="1">
            <a:spLocks noGrp="1"/>
          </p:cNvSpPr>
          <p:nvPr>
            <p:ph type="title"/>
          </p:nvPr>
        </p:nvSpPr>
        <p:spPr>
          <a:xfrm>
            <a:off x="498781" y="518726"/>
            <a:ext cx="4996518" cy="623197"/>
          </a:xfrm>
          <a:prstGeom prst="rect">
            <a:avLst/>
          </a:prstGeom>
        </p:spPr>
        <p:txBody>
          <a:bodyPr vert="horz" wrap="square" lIns="0" tIns="7316" rIns="0" bIns="0" rtlCol="0" anchor="ctr">
            <a:spAutoFit/>
          </a:bodyPr>
          <a:lstStyle/>
          <a:p>
            <a:pPr marL="7701" marR="3081">
              <a:lnSpc>
                <a:spcPct val="100000"/>
              </a:lnSpc>
              <a:spcBef>
                <a:spcPts val="58"/>
              </a:spcBef>
            </a:pPr>
            <a:r>
              <a:rPr lang="cs-CZ" sz="2001" spc="-94" dirty="0" smtClean="0">
                <a:solidFill>
                  <a:schemeClr val="bg1"/>
                </a:solidFill>
                <a:latin typeface="Futura PT Demi"/>
                <a:cs typeface="Futura PT Demi"/>
              </a:rPr>
              <a:t>Skupina</a:t>
            </a:r>
            <a:r>
              <a:rPr sz="2001" spc="-55" dirty="0" smtClean="0">
                <a:solidFill>
                  <a:schemeClr val="bg1"/>
                </a:solidFill>
                <a:latin typeface="Futura PT Demi"/>
                <a:cs typeface="Futura PT Demi"/>
              </a:rPr>
              <a:t> </a:t>
            </a:r>
            <a:r>
              <a:rPr sz="2001" spc="-58" dirty="0">
                <a:solidFill>
                  <a:schemeClr val="bg1"/>
                </a:solidFill>
                <a:latin typeface="Futura PT Demi"/>
                <a:cs typeface="Futura PT Demi"/>
              </a:rPr>
              <a:t>ORLEN</a:t>
            </a:r>
            <a:r>
              <a:rPr sz="2001" spc="-55" dirty="0">
                <a:solidFill>
                  <a:schemeClr val="bg1"/>
                </a:solidFill>
                <a:latin typeface="Futura PT Demi"/>
                <a:cs typeface="Futura PT Demi"/>
              </a:rPr>
              <a:t> </a:t>
            </a:r>
            <a:r>
              <a:rPr lang="en-US" sz="2001" spc="-61" dirty="0">
                <a:solidFill>
                  <a:schemeClr val="bg1"/>
                </a:solidFill>
                <a:latin typeface="Futura PT Demi"/>
                <a:cs typeface="Futura PT Demi"/>
              </a:rPr>
              <a:t>s</a:t>
            </a:r>
            <a:r>
              <a:rPr lang="cs-CZ" sz="2001" spc="-55" dirty="0">
                <a:solidFill>
                  <a:schemeClr val="bg1"/>
                </a:solidFill>
                <a:latin typeface="Futura PT Demi"/>
                <a:cs typeface="Futura PT Demi"/>
              </a:rPr>
              <a:t>i klade za cíl dosažení </a:t>
            </a:r>
            <a:r>
              <a:rPr lang="cs-CZ" sz="2001" spc="-55" dirty="0" smtClean="0">
                <a:solidFill>
                  <a:schemeClr val="bg1"/>
                </a:solidFill>
                <a:latin typeface="Futura PT Demi"/>
                <a:cs typeface="Futura PT Demi"/>
              </a:rPr>
              <a:t>uhlíkové neutrality do </a:t>
            </a:r>
            <a:r>
              <a:rPr lang="cs-CZ" sz="2001" spc="-55" dirty="0">
                <a:solidFill>
                  <a:schemeClr val="bg1"/>
                </a:solidFill>
                <a:latin typeface="Futura PT Demi"/>
                <a:cs typeface="Futura PT Demi"/>
              </a:rPr>
              <a:t>roku 2050</a:t>
            </a:r>
            <a:endParaRPr sz="2001" dirty="0">
              <a:solidFill>
                <a:schemeClr val="bg1"/>
              </a:solidFill>
              <a:latin typeface="Futura PT Demi"/>
              <a:cs typeface="Futura PT Demi"/>
            </a:endParaRPr>
          </a:p>
        </p:txBody>
      </p:sp>
      <p:pic>
        <p:nvPicPr>
          <p:cNvPr id="20" name="object 20"/>
          <p:cNvPicPr/>
          <p:nvPr/>
        </p:nvPicPr>
        <p:blipFill>
          <a:blip r:embed="rId8" cstate="print"/>
          <a:stretch>
            <a:fillRect/>
          </a:stretch>
        </p:blipFill>
        <p:spPr>
          <a:xfrm>
            <a:off x="515963" y="1391171"/>
            <a:ext cx="673150" cy="19045"/>
          </a:xfrm>
          <a:prstGeom prst="rect">
            <a:avLst/>
          </a:prstGeom>
        </p:spPr>
      </p:pic>
      <p:sp>
        <p:nvSpPr>
          <p:cNvPr id="23" name="Prostokąt 22"/>
          <p:cNvSpPr/>
          <p:nvPr/>
        </p:nvSpPr>
        <p:spPr>
          <a:xfrm>
            <a:off x="1431371" y="2828300"/>
            <a:ext cx="2907847" cy="428451"/>
          </a:xfrm>
          <a:prstGeom prst="rect">
            <a:avLst/>
          </a:prstGeom>
        </p:spPr>
        <p:txBody>
          <a:bodyPr wrap="none">
            <a:spAutoFit/>
          </a:bodyPr>
          <a:lstStyle/>
          <a:p>
            <a:pPr marL="23104" marR="18483">
              <a:spcBef>
                <a:spcPts val="746"/>
              </a:spcBef>
            </a:pPr>
            <a:r>
              <a:rPr lang="cs-CZ" sz="1092" spc="-3" dirty="0" smtClean="0">
                <a:solidFill>
                  <a:schemeClr val="bg1"/>
                </a:solidFill>
                <a:latin typeface="Arial"/>
                <a:cs typeface="Arial"/>
              </a:rPr>
              <a:t>Cílové snížení emisí CO</a:t>
            </a:r>
            <a:r>
              <a:rPr lang="cs-CZ" sz="970" spc="-4" baseline="-32828" dirty="0" smtClean="0">
                <a:solidFill>
                  <a:schemeClr val="bg1"/>
                </a:solidFill>
                <a:latin typeface="Arial"/>
                <a:cs typeface="Arial"/>
              </a:rPr>
              <a:t>2</a:t>
            </a:r>
            <a:r>
              <a:rPr lang="cs-CZ" sz="1092" dirty="0" smtClean="0">
                <a:solidFill>
                  <a:schemeClr val="bg1"/>
                </a:solidFill>
                <a:latin typeface="Arial"/>
                <a:cs typeface="Arial"/>
              </a:rPr>
              <a:t> ze zpracování</a:t>
            </a:r>
            <a:br>
              <a:rPr lang="cs-CZ" sz="1092" dirty="0" smtClean="0">
                <a:solidFill>
                  <a:schemeClr val="bg1"/>
                </a:solidFill>
                <a:latin typeface="Arial"/>
                <a:cs typeface="Arial"/>
              </a:rPr>
            </a:br>
            <a:r>
              <a:rPr lang="cs-CZ" sz="1092" dirty="0" smtClean="0">
                <a:solidFill>
                  <a:schemeClr val="bg1"/>
                </a:solidFill>
                <a:latin typeface="Arial"/>
                <a:cs typeface="Arial"/>
              </a:rPr>
              <a:t>ropy a z výroby petrochemických produktů</a:t>
            </a:r>
            <a:r>
              <a:rPr lang="cs-CZ" sz="970" spc="-4" baseline="32828" dirty="0" smtClean="0">
                <a:solidFill>
                  <a:schemeClr val="bg1"/>
                </a:solidFill>
                <a:latin typeface="Arial"/>
                <a:cs typeface="Arial"/>
              </a:rPr>
              <a:t>1</a:t>
            </a:r>
            <a:endParaRPr lang="cs-CZ" sz="970" baseline="32828" dirty="0">
              <a:solidFill>
                <a:schemeClr val="bg1"/>
              </a:solidFill>
              <a:latin typeface="Arial"/>
              <a:cs typeface="Arial"/>
            </a:endParaRPr>
          </a:p>
        </p:txBody>
      </p:sp>
      <p:sp>
        <p:nvSpPr>
          <p:cNvPr id="34" name="Prostokąt 33"/>
          <p:cNvSpPr/>
          <p:nvPr/>
        </p:nvSpPr>
        <p:spPr>
          <a:xfrm>
            <a:off x="1437688" y="3868804"/>
            <a:ext cx="2308645" cy="428451"/>
          </a:xfrm>
          <a:prstGeom prst="rect">
            <a:avLst/>
          </a:prstGeom>
        </p:spPr>
        <p:txBody>
          <a:bodyPr wrap="none">
            <a:spAutoFit/>
          </a:bodyPr>
          <a:lstStyle/>
          <a:p>
            <a:pPr marL="7701" marR="3081">
              <a:spcBef>
                <a:spcPts val="746"/>
              </a:spcBef>
            </a:pPr>
            <a:r>
              <a:rPr lang="cs-CZ" sz="1092" spc="-3" dirty="0">
                <a:solidFill>
                  <a:schemeClr val="bg1"/>
                </a:solidFill>
                <a:latin typeface="Arial"/>
                <a:cs typeface="Arial"/>
              </a:rPr>
              <a:t>Cílové snížení emisí CO</a:t>
            </a:r>
            <a:r>
              <a:rPr lang="cs-CZ" sz="970" spc="-4" baseline="-32828" dirty="0">
                <a:solidFill>
                  <a:schemeClr val="bg1"/>
                </a:solidFill>
                <a:latin typeface="Arial"/>
                <a:cs typeface="Arial"/>
              </a:rPr>
              <a:t>2  </a:t>
            </a:r>
            <a:r>
              <a:rPr lang="cs-CZ" sz="1092" spc="-3" dirty="0">
                <a:solidFill>
                  <a:schemeClr val="bg1"/>
                </a:solidFill>
                <a:latin typeface="Arial"/>
                <a:cs typeface="Arial"/>
              </a:rPr>
              <a:t>na</a:t>
            </a:r>
            <a:r>
              <a:rPr lang="cs-CZ" sz="1092" spc="-6" dirty="0">
                <a:solidFill>
                  <a:schemeClr val="bg1"/>
                </a:solidFill>
                <a:latin typeface="Arial"/>
                <a:cs typeface="Arial"/>
              </a:rPr>
              <a:t> </a:t>
            </a:r>
            <a:r>
              <a:rPr lang="cs-CZ" sz="1092" spc="-3" dirty="0">
                <a:solidFill>
                  <a:schemeClr val="bg1"/>
                </a:solidFill>
                <a:latin typeface="Arial"/>
                <a:cs typeface="Arial"/>
              </a:rPr>
              <a:t>MWh</a:t>
            </a:r>
            <a:br>
              <a:rPr lang="cs-CZ" sz="1092" spc="-3" dirty="0">
                <a:solidFill>
                  <a:schemeClr val="bg1"/>
                </a:solidFill>
                <a:latin typeface="Arial"/>
                <a:cs typeface="Arial"/>
              </a:rPr>
            </a:br>
            <a:r>
              <a:rPr lang="cs-CZ" sz="1092" spc="-3" dirty="0">
                <a:solidFill>
                  <a:schemeClr val="bg1"/>
                </a:solidFill>
                <a:latin typeface="Arial"/>
                <a:cs typeface="Arial"/>
              </a:rPr>
              <a:t>vyrobené elektřiny</a:t>
            </a:r>
            <a:endParaRPr lang="cs-CZ" sz="1092" dirty="0">
              <a:solidFill>
                <a:schemeClr val="bg1"/>
              </a:solidFill>
              <a:latin typeface="Arial"/>
              <a:cs typeface="Arial"/>
            </a:endParaRPr>
          </a:p>
        </p:txBody>
      </p:sp>
    </p:spTree>
    <p:extLst>
      <p:ext uri="{BB962C8B-B14F-4D97-AF65-F5344CB8AC3E}">
        <p14:creationId xmlns:p14="http://schemas.microsoft.com/office/powerpoint/2010/main" val="264292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 6"/>
          <p:cNvGraphicFramePr>
            <a:graphicFrameLocks/>
          </p:cNvGraphicFramePr>
          <p:nvPr>
            <p:extLst>
              <p:ext uri="{D42A27DB-BD31-4B8C-83A1-F6EECF244321}">
                <p14:modId xmlns:p14="http://schemas.microsoft.com/office/powerpoint/2010/main" val="1401190552"/>
              </p:ext>
            </p:extLst>
          </p:nvPr>
        </p:nvGraphicFramePr>
        <p:xfrm>
          <a:off x="386294" y="718606"/>
          <a:ext cx="11419414" cy="3691689"/>
        </p:xfrm>
        <a:graphic>
          <a:graphicData uri="http://schemas.openxmlformats.org/drawingml/2006/chart">
            <c:chart xmlns:c="http://schemas.openxmlformats.org/drawingml/2006/chart" xmlns:r="http://schemas.openxmlformats.org/officeDocument/2006/relationships" r:id="rId2"/>
          </a:graphicData>
        </a:graphic>
      </p:graphicFrame>
      <p:sp>
        <p:nvSpPr>
          <p:cNvPr id="2" name="Zástupný symbol pro číslo snímku 1"/>
          <p:cNvSpPr>
            <a:spLocks noGrp="1"/>
          </p:cNvSpPr>
          <p:nvPr>
            <p:ph type="sldNum" sz="quarter" idx="4"/>
          </p:nvPr>
        </p:nvSpPr>
        <p:spPr/>
        <p:txBody>
          <a:bodyPr/>
          <a:lstStyle/>
          <a:p>
            <a:fld id="{F633C6B9-C75B-4149-93B0-5E1BF0C180BC}" type="slidenum">
              <a:rPr lang="cs-CZ" smtClean="0"/>
              <a:pPr/>
              <a:t>20</a:t>
            </a:fld>
            <a:endParaRPr lang="cs-CZ" dirty="0"/>
          </a:p>
        </p:txBody>
      </p:sp>
      <p:sp>
        <p:nvSpPr>
          <p:cNvPr id="10" name="Zástupný symbol pro text 9"/>
          <p:cNvSpPr>
            <a:spLocks noGrp="1"/>
          </p:cNvSpPr>
          <p:nvPr>
            <p:ph type="body" sz="quarter" idx="12"/>
          </p:nvPr>
        </p:nvSpPr>
        <p:spPr/>
        <p:txBody>
          <a:bodyPr/>
          <a:lstStyle/>
          <a:p>
            <a:r>
              <a:rPr lang="cs-CZ" sz="2800" dirty="0" smtClean="0"/>
              <a:t>Výmět – odstranění </a:t>
            </a:r>
            <a:r>
              <a:rPr lang="cs-CZ" sz="2800" dirty="0"/>
              <a:t>heteroatomů v </a:t>
            </a:r>
            <a:r>
              <a:rPr lang="cs-CZ" sz="2800" dirty="0" smtClean="0"/>
              <a:t>kapalině</a:t>
            </a:r>
          </a:p>
          <a:p>
            <a:endParaRPr lang="cs-CZ" dirty="0"/>
          </a:p>
        </p:txBody>
      </p:sp>
      <p:sp>
        <p:nvSpPr>
          <p:cNvPr id="6" name="TextovéPole 5"/>
          <p:cNvSpPr txBox="1"/>
          <p:nvPr/>
        </p:nvSpPr>
        <p:spPr>
          <a:xfrm>
            <a:off x="2423592" y="4941168"/>
            <a:ext cx="1872208" cy="646331"/>
          </a:xfrm>
          <a:prstGeom prst="rect">
            <a:avLst/>
          </a:prstGeom>
          <a:noFill/>
        </p:spPr>
        <p:txBody>
          <a:bodyPr wrap="square" rtlCol="0">
            <a:spAutoFit/>
          </a:bodyPr>
          <a:lstStyle/>
          <a:p>
            <a:pPr algn="ctr"/>
            <a:r>
              <a:rPr lang="cs-CZ" dirty="0" smtClean="0">
                <a:solidFill>
                  <a:schemeClr val="tx1">
                    <a:lumMod val="50000"/>
                  </a:schemeClr>
                </a:solidFill>
              </a:rPr>
              <a:t>n.d.</a:t>
            </a:r>
          </a:p>
          <a:p>
            <a:pPr algn="ctr"/>
            <a:r>
              <a:rPr lang="cs-CZ" dirty="0" smtClean="0">
                <a:solidFill>
                  <a:schemeClr val="tx1">
                    <a:lumMod val="50000"/>
                  </a:schemeClr>
                </a:solidFill>
              </a:rPr>
              <a:t>(nedetekováno)</a:t>
            </a:r>
            <a:endParaRPr lang="cs-CZ" dirty="0">
              <a:solidFill>
                <a:schemeClr val="tx1">
                  <a:lumMod val="50000"/>
                </a:schemeClr>
              </a:solidFill>
            </a:endParaRPr>
          </a:p>
        </p:txBody>
      </p:sp>
      <p:graphicFrame>
        <p:nvGraphicFramePr>
          <p:cNvPr id="8" name="Graf 7"/>
          <p:cNvGraphicFramePr>
            <a:graphicFrameLocks/>
          </p:cNvGraphicFramePr>
          <p:nvPr>
            <p:extLst>
              <p:ext uri="{D42A27DB-BD31-4B8C-83A1-F6EECF244321}">
                <p14:modId xmlns:p14="http://schemas.microsoft.com/office/powerpoint/2010/main" val="4149850340"/>
              </p:ext>
            </p:extLst>
          </p:nvPr>
        </p:nvGraphicFramePr>
        <p:xfrm>
          <a:off x="263352" y="1642324"/>
          <a:ext cx="11419414" cy="5231241"/>
        </p:xfrm>
        <a:graphic>
          <a:graphicData uri="http://schemas.openxmlformats.org/drawingml/2006/chart">
            <c:chart xmlns:c="http://schemas.openxmlformats.org/drawingml/2006/chart" xmlns:r="http://schemas.openxmlformats.org/officeDocument/2006/relationships" r:id="rId3"/>
          </a:graphicData>
        </a:graphic>
      </p:graphicFrame>
      <p:sp>
        <p:nvSpPr>
          <p:cNvPr id="9" name="Rovná se 8"/>
          <p:cNvSpPr/>
          <p:nvPr/>
        </p:nvSpPr>
        <p:spPr>
          <a:xfrm>
            <a:off x="4367808" y="1534312"/>
            <a:ext cx="504056" cy="216024"/>
          </a:xfrm>
          <a:prstGeom prst="mathEqual">
            <a:avLst/>
          </a:prstGeom>
          <a:solidFill>
            <a:srgbClr val="24242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1" name="Obdélník 10"/>
          <p:cNvSpPr/>
          <p:nvPr/>
        </p:nvSpPr>
        <p:spPr>
          <a:xfrm>
            <a:off x="4324266" y="6366732"/>
            <a:ext cx="1296144" cy="3570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7939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 6"/>
          <p:cNvGraphicFramePr>
            <a:graphicFrameLocks/>
          </p:cNvGraphicFramePr>
          <p:nvPr>
            <p:extLst>
              <p:ext uri="{D42A27DB-BD31-4B8C-83A1-F6EECF244321}">
                <p14:modId xmlns:p14="http://schemas.microsoft.com/office/powerpoint/2010/main" val="2554353387"/>
              </p:ext>
            </p:extLst>
          </p:nvPr>
        </p:nvGraphicFramePr>
        <p:xfrm>
          <a:off x="119336" y="1052736"/>
          <a:ext cx="11521280" cy="1526600"/>
        </p:xfrm>
        <a:graphic>
          <a:graphicData uri="http://schemas.openxmlformats.org/drawingml/2006/chart">
            <c:chart xmlns:c="http://schemas.openxmlformats.org/drawingml/2006/chart" xmlns:r="http://schemas.openxmlformats.org/officeDocument/2006/relationships" r:id="rId3"/>
          </a:graphicData>
        </a:graphic>
      </p:graphicFrame>
      <p:sp>
        <p:nvSpPr>
          <p:cNvPr id="2" name="Zástupný symbol pro číslo snímku 1"/>
          <p:cNvSpPr>
            <a:spLocks noGrp="1"/>
          </p:cNvSpPr>
          <p:nvPr>
            <p:ph type="sldNum" sz="quarter" idx="4"/>
          </p:nvPr>
        </p:nvSpPr>
        <p:spPr>
          <a:xfrm>
            <a:off x="10127177" y="6179736"/>
            <a:ext cx="1220273" cy="216024"/>
          </a:xfrm>
        </p:spPr>
        <p:txBody>
          <a:bodyPr/>
          <a:lstStyle/>
          <a:p>
            <a:fld id="{F633C6B9-C75B-4149-93B0-5E1BF0C180BC}" type="slidenum">
              <a:rPr lang="cs-CZ" smtClean="0"/>
              <a:pPr/>
              <a:t>21</a:t>
            </a:fld>
            <a:endParaRPr lang="cs-CZ" dirty="0"/>
          </a:p>
        </p:txBody>
      </p:sp>
      <p:sp>
        <p:nvSpPr>
          <p:cNvPr id="10" name="Zástupný symbol pro text 9"/>
          <p:cNvSpPr>
            <a:spLocks noGrp="1"/>
          </p:cNvSpPr>
          <p:nvPr>
            <p:ph type="body" sz="quarter" idx="12"/>
          </p:nvPr>
        </p:nvSpPr>
        <p:spPr/>
        <p:txBody>
          <a:bodyPr/>
          <a:lstStyle/>
          <a:p>
            <a:r>
              <a:rPr lang="cs-CZ" sz="2800" dirty="0" smtClean="0"/>
              <a:t>Elektro –odstranění </a:t>
            </a:r>
            <a:r>
              <a:rPr lang="cs-CZ" sz="2800" dirty="0"/>
              <a:t>heteroatomů v kapalině</a:t>
            </a:r>
          </a:p>
          <a:p>
            <a:endParaRPr lang="cs-CZ" dirty="0"/>
          </a:p>
        </p:txBody>
      </p:sp>
      <p:graphicFrame>
        <p:nvGraphicFramePr>
          <p:cNvPr id="5" name="Graf 4"/>
          <p:cNvGraphicFramePr>
            <a:graphicFrameLocks/>
          </p:cNvGraphicFramePr>
          <p:nvPr>
            <p:extLst>
              <p:ext uri="{D42A27DB-BD31-4B8C-83A1-F6EECF244321}">
                <p14:modId xmlns:p14="http://schemas.microsoft.com/office/powerpoint/2010/main" val="284778373"/>
              </p:ext>
            </p:extLst>
          </p:nvPr>
        </p:nvGraphicFramePr>
        <p:xfrm>
          <a:off x="119336" y="1627290"/>
          <a:ext cx="11521280" cy="5014686"/>
        </p:xfrm>
        <a:graphic>
          <a:graphicData uri="http://schemas.openxmlformats.org/drawingml/2006/chart">
            <c:chart xmlns:c="http://schemas.openxmlformats.org/drawingml/2006/chart" xmlns:r="http://schemas.openxmlformats.org/officeDocument/2006/relationships" r:id="rId4"/>
          </a:graphicData>
        </a:graphic>
      </p:graphicFrame>
      <p:sp>
        <p:nvSpPr>
          <p:cNvPr id="18" name="Rovná se 17"/>
          <p:cNvSpPr/>
          <p:nvPr/>
        </p:nvSpPr>
        <p:spPr>
          <a:xfrm>
            <a:off x="4223792" y="1519278"/>
            <a:ext cx="504056" cy="216024"/>
          </a:xfrm>
          <a:prstGeom prst="mathEqual">
            <a:avLst/>
          </a:prstGeom>
          <a:solidFill>
            <a:srgbClr val="24242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4" name="Obdélník 23"/>
          <p:cNvSpPr/>
          <p:nvPr/>
        </p:nvSpPr>
        <p:spPr>
          <a:xfrm>
            <a:off x="4130081" y="6109218"/>
            <a:ext cx="1296144" cy="3570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3451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22</a:t>
            </a:fld>
            <a:endParaRPr lang="cs-CZ" dirty="0"/>
          </a:p>
        </p:txBody>
      </p:sp>
      <p:sp>
        <p:nvSpPr>
          <p:cNvPr id="10" name="Zástupný symbol pro text 9"/>
          <p:cNvSpPr>
            <a:spLocks noGrp="1"/>
          </p:cNvSpPr>
          <p:nvPr>
            <p:ph type="body" sz="quarter" idx="12"/>
          </p:nvPr>
        </p:nvSpPr>
        <p:spPr>
          <a:xfrm>
            <a:off x="695400" y="404663"/>
            <a:ext cx="10868073" cy="758049"/>
          </a:xfrm>
        </p:spPr>
        <p:txBody>
          <a:bodyPr/>
          <a:lstStyle/>
          <a:p>
            <a:r>
              <a:rPr lang="cs-CZ" sz="2800" dirty="0" smtClean="0"/>
              <a:t>Srovnání dosažených hodnot s limity pro parní krakování</a:t>
            </a:r>
          </a:p>
          <a:p>
            <a:r>
              <a:rPr lang="cs-CZ" sz="2000" b="0" dirty="0" smtClean="0"/>
              <a:t>(kroková pyrolýza (2h) + </a:t>
            </a:r>
            <a:r>
              <a:rPr lang="el-GR" sz="2000" b="0" dirty="0" smtClean="0"/>
              <a:t>β</a:t>
            </a:r>
            <a:r>
              <a:rPr lang="cs-CZ" sz="2000" b="0" dirty="0" smtClean="0"/>
              <a:t>-zeolit/</a:t>
            </a:r>
            <a:r>
              <a:rPr lang="cs-CZ" sz="2000" b="0" dirty="0" err="1" smtClean="0"/>
              <a:t>hydrotalcit</a:t>
            </a:r>
            <a:r>
              <a:rPr lang="cs-CZ" sz="2000" b="0" dirty="0" smtClean="0"/>
              <a:t>)</a:t>
            </a:r>
          </a:p>
          <a:p>
            <a:endParaRPr lang="cs-CZ" sz="2800" dirty="0"/>
          </a:p>
          <a:p>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655109232"/>
              </p:ext>
            </p:extLst>
          </p:nvPr>
        </p:nvGraphicFramePr>
        <p:xfrm>
          <a:off x="1379476" y="1952922"/>
          <a:ext cx="3692960" cy="2852928"/>
        </p:xfrm>
        <a:graphic>
          <a:graphicData uri="http://schemas.openxmlformats.org/drawingml/2006/table">
            <a:tbl>
              <a:tblPr firstRow="1" firstCol="1" bandRow="1">
                <a:tableStyleId>{073A0DAA-6AF3-43AB-8588-CEC1D06C72B9}</a:tableStyleId>
              </a:tblPr>
              <a:tblGrid>
                <a:gridCol w="12446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63600">
                  <a:extLst>
                    <a:ext uri="{9D8B030D-6E8A-4147-A177-3AD203B41FA5}">
                      <a16:colId xmlns:a16="http://schemas.microsoft.com/office/drawing/2014/main" val="3222402895"/>
                    </a:ext>
                  </a:extLst>
                </a:gridCol>
                <a:gridCol w="784660">
                  <a:extLst>
                    <a:ext uri="{9D8B030D-6E8A-4147-A177-3AD203B41FA5}">
                      <a16:colId xmlns:a16="http://schemas.microsoft.com/office/drawing/2014/main" val="2062371175"/>
                    </a:ext>
                  </a:extLst>
                </a:gridCol>
              </a:tblGrid>
              <a:tr h="257810">
                <a:tc>
                  <a:txBody>
                    <a:bodyPr/>
                    <a:lstStyle/>
                    <a:p>
                      <a:pPr algn="ctr">
                        <a:lnSpc>
                          <a:spcPct val="130000"/>
                        </a:lnSpc>
                        <a:spcAft>
                          <a:spcPts val="0"/>
                        </a:spcAft>
                      </a:pPr>
                      <a:r>
                        <a:rPr lang="en-US" sz="1800" dirty="0">
                          <a:effectLst/>
                        </a:rPr>
                        <a:t> </a:t>
                      </a:r>
                      <a:endParaRPr lang="cs-CZ" sz="1800" dirty="0">
                        <a:effectLst/>
                        <a:latin typeface="Arial" panose="020B0604020202020204" pitchFamily="34" charset="0"/>
                        <a:ea typeface="Calibri" panose="020F0502020204030204" pitchFamily="34" charset="0"/>
                      </a:endParaRPr>
                    </a:p>
                  </a:txBody>
                  <a:tcPr marL="44450" marR="4445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Výmět</a:t>
                      </a:r>
                    </a:p>
                  </a:txBody>
                  <a:tcPr marL="44450" marR="4445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Elektro</a:t>
                      </a:r>
                    </a:p>
                  </a:txBody>
                  <a:tcPr marL="44450" marR="4445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Limit (ppm)</a:t>
                      </a:r>
                    </a:p>
                  </a:txBody>
                  <a:tcPr marL="44450" marR="44450" marT="0" marB="0" anchor="ctr"/>
                </a:tc>
                <a:extLst>
                  <a:ext uri="{0D108BD9-81ED-4DB2-BD59-A6C34878D82A}">
                    <a16:rowId xmlns:a16="http://schemas.microsoft.com/office/drawing/2014/main" val="10000"/>
                  </a:ext>
                </a:extLst>
              </a:tr>
              <a:tr h="200025">
                <a:tc>
                  <a:txBody>
                    <a:bodyPr/>
                    <a:lstStyle/>
                    <a:p>
                      <a:pPr algn="ctr">
                        <a:lnSpc>
                          <a:spcPct val="130000"/>
                        </a:lnSpc>
                        <a:spcAft>
                          <a:spcPts val="0"/>
                        </a:spcAft>
                      </a:pPr>
                      <a:r>
                        <a:rPr lang="cs-CZ" sz="1800" b="0" dirty="0" smtClean="0">
                          <a:effectLst/>
                        </a:rPr>
                        <a:t>halogeny</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290</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128</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1" dirty="0" smtClean="0">
                          <a:effectLst/>
                          <a:latin typeface="Arial" panose="020B0604020202020204" pitchFamily="34" charset="0"/>
                          <a:ea typeface="Calibri" panose="020F0502020204030204" pitchFamily="34" charset="0"/>
                        </a:rPr>
                        <a:t>3</a:t>
                      </a:r>
                      <a:endParaRPr lang="cs-CZ" sz="1800" b="1" dirty="0">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1"/>
                  </a:ext>
                </a:extLst>
              </a:tr>
              <a:tr h="200025">
                <a:tc>
                  <a:txBody>
                    <a:bodyPr/>
                    <a:lstStyle/>
                    <a:p>
                      <a:pPr algn="ctr">
                        <a:lnSpc>
                          <a:spcPct val="130000"/>
                        </a:lnSpc>
                        <a:spcAft>
                          <a:spcPts val="0"/>
                        </a:spcAft>
                      </a:pPr>
                      <a:r>
                        <a:rPr lang="cs-CZ" sz="1800" b="0" dirty="0" smtClean="0">
                          <a:effectLst/>
                        </a:rPr>
                        <a:t>N</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1833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7292</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1" dirty="0" smtClean="0">
                          <a:effectLst/>
                          <a:latin typeface="Arial" panose="020B0604020202020204" pitchFamily="34" charset="0"/>
                          <a:ea typeface="Calibri" panose="020F0502020204030204" pitchFamily="34" charset="0"/>
                        </a:rPr>
                        <a:t>100</a:t>
                      </a:r>
                      <a:endParaRPr lang="cs-CZ" sz="1800" b="1" dirty="0">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2"/>
                  </a:ext>
                </a:extLst>
              </a:tr>
              <a:tr h="200025">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S</a:t>
                      </a:r>
                      <a:endParaRPr lang="cs-CZ" sz="1800" b="0" dirty="0" smtClean="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rPr>
                        <a:t>33</a:t>
                      </a:r>
                      <a:endParaRPr lang="en-US" sz="1800" b="0" dirty="0" smtClean="0">
                        <a:effectLst/>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rPr>
                        <a:t>11</a:t>
                      </a:r>
                      <a:endParaRPr lang="en-US" sz="1800" b="0" dirty="0" smtClean="0">
                        <a:effectLst/>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1" dirty="0" smtClean="0">
                          <a:effectLst/>
                        </a:rPr>
                        <a:t>500</a:t>
                      </a:r>
                      <a:endParaRPr lang="en-US" sz="1800" b="1" dirty="0" smtClean="0">
                        <a:effectLst/>
                      </a:endParaRPr>
                    </a:p>
                  </a:txBody>
                  <a:tcPr marL="44450" marR="44450" marT="0" marB="0" anchor="ctr"/>
                </a:tc>
                <a:extLst>
                  <a:ext uri="{0D108BD9-81ED-4DB2-BD59-A6C34878D82A}">
                    <a16:rowId xmlns:a16="http://schemas.microsoft.com/office/drawing/2014/main" val="10003"/>
                  </a:ext>
                </a:extLst>
              </a:tr>
              <a:tr h="200025">
                <a:tc>
                  <a:txBody>
                    <a:bodyPr/>
                    <a:lstStyle/>
                    <a:p>
                      <a:pPr algn="ctr">
                        <a:lnSpc>
                          <a:spcPct val="130000"/>
                        </a:lnSpc>
                        <a:spcAft>
                          <a:spcPts val="0"/>
                        </a:spcAft>
                      </a:pPr>
                      <a:r>
                        <a:rPr lang="cs-CZ" sz="1800" b="0" dirty="0" smtClean="0">
                          <a:effectLst/>
                        </a:rPr>
                        <a:t>O </a:t>
                      </a:r>
                      <a:r>
                        <a:rPr lang="cs-CZ" sz="1000" b="0" dirty="0" smtClean="0">
                          <a:effectLst/>
                        </a:rPr>
                        <a:t>(dopočet)</a:t>
                      </a:r>
                      <a:endParaRPr lang="cs-CZ" sz="10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37573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11261</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1" dirty="0" smtClean="0">
                          <a:effectLst/>
                          <a:latin typeface="Arial" panose="020B0604020202020204" pitchFamily="34" charset="0"/>
                          <a:ea typeface="Calibri" panose="020F0502020204030204" pitchFamily="34" charset="0"/>
                        </a:rPr>
                        <a:t>100</a:t>
                      </a:r>
                      <a:endParaRPr lang="cs-CZ" sz="1800" b="1" dirty="0">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4"/>
                  </a:ext>
                </a:extLst>
              </a:tr>
              <a:tr h="200025">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P</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n.d.</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4">
                        <a:lumMod val="60000"/>
                        <a:lumOff val="4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latin typeface="Arial" panose="020B0604020202020204" pitchFamily="34" charset="0"/>
                          <a:ea typeface="Calibri" panose="020F0502020204030204" pitchFamily="34" charset="0"/>
                        </a:rPr>
                        <a:t>n.d.</a:t>
                      </a:r>
                    </a:p>
                  </a:txBody>
                  <a:tcPr marL="44450" marR="44450" marT="0" marB="0" anchor="ctr">
                    <a:solidFill>
                      <a:schemeClr val="accent4">
                        <a:lumMod val="60000"/>
                        <a:lumOff val="40000"/>
                      </a:schemeClr>
                    </a:solidFill>
                  </a:tcPr>
                </a:tc>
                <a:tc>
                  <a:txBody>
                    <a:bodyPr/>
                    <a:lstStyle/>
                    <a:p>
                      <a:pPr algn="ctr">
                        <a:lnSpc>
                          <a:spcPct val="130000"/>
                        </a:lnSpc>
                        <a:spcAft>
                          <a:spcPts val="0"/>
                        </a:spcAft>
                      </a:pPr>
                      <a:r>
                        <a:rPr lang="cs-CZ" sz="1800" b="1" dirty="0" smtClean="0">
                          <a:solidFill>
                            <a:schemeClr val="accent1"/>
                          </a:solidFill>
                          <a:effectLst/>
                          <a:latin typeface="Arial" panose="020B0604020202020204" pitchFamily="34" charset="0"/>
                          <a:ea typeface="Calibri" panose="020F0502020204030204" pitchFamily="34" charset="0"/>
                        </a:rPr>
                        <a:t>0.5</a:t>
                      </a:r>
                      <a:endParaRPr lang="cs-CZ" sz="1800" b="1" dirty="0">
                        <a:solidFill>
                          <a:schemeClr val="accent1"/>
                        </a:solidFill>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470036396"/>
                  </a:ext>
                </a:extLst>
              </a:tr>
              <a:tr h="200025">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suma kovy</a:t>
                      </a:r>
                      <a:endParaRPr lang="cs-CZ" sz="1800" b="0" dirty="0">
                        <a:effectLst/>
                        <a:latin typeface="Arial" panose="020B0604020202020204" pitchFamily="34" charset="0"/>
                        <a:ea typeface="Calibri" panose="020F0502020204030204" pitchFamily="34" charset="0"/>
                      </a:endParaRPr>
                    </a:p>
                  </a:txBody>
                  <a:tcPr marL="44450" marR="4445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latin typeface="Arial" panose="020B0604020202020204" pitchFamily="34" charset="0"/>
                          <a:ea typeface="Calibri" panose="020F0502020204030204" pitchFamily="34" charset="0"/>
                        </a:rPr>
                        <a:t>n.d.</a:t>
                      </a:r>
                    </a:p>
                  </a:txBody>
                  <a:tcPr marL="44450" marR="44450" marT="0" marB="0" anchor="ctr">
                    <a:solidFill>
                      <a:schemeClr val="accent4">
                        <a:lumMod val="60000"/>
                        <a:lumOff val="4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7</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1" dirty="0" smtClean="0">
                          <a:solidFill>
                            <a:schemeClr val="accent1"/>
                          </a:solidFill>
                          <a:effectLst/>
                          <a:latin typeface="Arial" panose="020B0604020202020204" pitchFamily="34" charset="0"/>
                          <a:ea typeface="Calibri" panose="020F0502020204030204" pitchFamily="34" charset="0"/>
                        </a:rPr>
                        <a:t>0.1</a:t>
                      </a:r>
                      <a:endParaRPr lang="cs-CZ" sz="1800" b="1" dirty="0">
                        <a:solidFill>
                          <a:schemeClr val="accent1"/>
                        </a:solidFill>
                        <a:effectLst/>
                        <a:latin typeface="Arial" panose="020B06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113123953"/>
                  </a:ext>
                </a:extLst>
              </a:tr>
            </a:tbl>
          </a:graphicData>
        </a:graphic>
      </p:graphicFrame>
      <p:sp>
        <p:nvSpPr>
          <p:cNvPr id="3" name="TextovéPole 2"/>
          <p:cNvSpPr txBox="1"/>
          <p:nvPr/>
        </p:nvSpPr>
        <p:spPr>
          <a:xfrm>
            <a:off x="695400" y="6170801"/>
            <a:ext cx="9733606" cy="646331"/>
          </a:xfrm>
          <a:prstGeom prst="rect">
            <a:avLst/>
          </a:prstGeom>
          <a:noFill/>
        </p:spPr>
        <p:txBody>
          <a:bodyPr wrap="square" rtlCol="0">
            <a:spAutoFit/>
          </a:bodyPr>
          <a:lstStyle/>
          <a:p>
            <a:r>
              <a:rPr lang="cs-CZ" sz="1200" b="1" dirty="0" smtClean="0"/>
              <a:t>Limity částečně převzaty z:</a:t>
            </a:r>
          </a:p>
          <a:p>
            <a:r>
              <a:rPr lang="en-US" sz="1200" dirty="0" smtClean="0"/>
              <a:t>M</a:t>
            </a:r>
            <a:r>
              <a:rPr lang="en-US" sz="1200" dirty="0"/>
              <a:t>. </a:t>
            </a:r>
            <a:r>
              <a:rPr lang="en-US" sz="1200" dirty="0" err="1"/>
              <a:t>Kusenberg</a:t>
            </a:r>
            <a:r>
              <a:rPr lang="en-US" sz="1200" dirty="0"/>
              <a:t>, et al., Opportunities and challenges for the application of post-consumer plastic waste pyrolysis oils as steam cracker feedstocks: to decontaminate or not to decontaminate? Waste </a:t>
            </a:r>
            <a:r>
              <a:rPr lang="en-US" sz="1200" dirty="0" err="1"/>
              <a:t>Manag</a:t>
            </a:r>
            <a:r>
              <a:rPr lang="en-US" sz="1200" dirty="0"/>
              <a:t>. 138 (2022) 83–115, https://</a:t>
            </a:r>
            <a:r>
              <a:rPr lang="en-US" sz="1200" dirty="0" smtClean="0"/>
              <a:t>doi.org/10.1016/j.wasman.2021.11.009</a:t>
            </a:r>
            <a:endParaRPr lang="cs-CZ" sz="1200" dirty="0"/>
          </a:p>
        </p:txBody>
      </p:sp>
      <p:sp>
        <p:nvSpPr>
          <p:cNvPr id="7" name="Šipka doprava 6"/>
          <p:cNvSpPr/>
          <p:nvPr/>
        </p:nvSpPr>
        <p:spPr>
          <a:xfrm rot="16200000">
            <a:off x="2832883" y="4828215"/>
            <a:ext cx="35552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35360" y="5145127"/>
            <a:ext cx="6660740" cy="646331"/>
          </a:xfrm>
          <a:prstGeom prst="rect">
            <a:avLst/>
          </a:prstGeom>
          <a:noFill/>
        </p:spPr>
        <p:txBody>
          <a:bodyPr wrap="square" rtlCol="0">
            <a:spAutoFit/>
          </a:bodyPr>
          <a:lstStyle/>
          <a:p>
            <a:pPr algn="ctr"/>
            <a:r>
              <a:rPr lang="cs-CZ" b="1" dirty="0" smtClean="0"/>
              <a:t>Limit stanovitelnosti </a:t>
            </a:r>
            <a:r>
              <a:rPr lang="cs-CZ" dirty="0" smtClean="0"/>
              <a:t>pro každý prvek cca </a:t>
            </a:r>
            <a:r>
              <a:rPr lang="cs-CZ" b="1" dirty="0" smtClean="0">
                <a:solidFill>
                  <a:schemeClr val="accent1"/>
                </a:solidFill>
              </a:rPr>
              <a:t>1 ppm </a:t>
            </a:r>
            <a:r>
              <a:rPr lang="cs-CZ" dirty="0" smtClean="0"/>
              <a:t>(ICP-OES)</a:t>
            </a:r>
          </a:p>
          <a:p>
            <a:pPr algn="ctr"/>
            <a:r>
              <a:rPr lang="cs-CZ" dirty="0" smtClean="0"/>
              <a:t>Stanovováno 24 běžných kovů v pyrolýzních produktech.</a:t>
            </a:r>
          </a:p>
        </p:txBody>
      </p:sp>
      <p:graphicFrame>
        <p:nvGraphicFramePr>
          <p:cNvPr id="8" name="Tabulka 7"/>
          <p:cNvGraphicFramePr>
            <a:graphicFrameLocks noGrp="1"/>
          </p:cNvGraphicFramePr>
          <p:nvPr>
            <p:extLst>
              <p:ext uri="{D42A27DB-BD31-4B8C-83A1-F6EECF244321}">
                <p14:modId xmlns:p14="http://schemas.microsoft.com/office/powerpoint/2010/main" val="4094122538"/>
              </p:ext>
            </p:extLst>
          </p:nvPr>
        </p:nvGraphicFramePr>
        <p:xfrm>
          <a:off x="5231904" y="1952922"/>
          <a:ext cx="3528392" cy="2852928"/>
        </p:xfrm>
        <a:graphic>
          <a:graphicData uri="http://schemas.openxmlformats.org/drawingml/2006/table">
            <a:tbl>
              <a:tblPr firstRow="1" firstCol="1" bandRow="1">
                <a:tableStyleId>{073A0DAA-6AF3-43AB-8588-CEC1D06C72B9}</a:tableStyleId>
              </a:tblPr>
              <a:tblGrid>
                <a:gridCol w="864096">
                  <a:extLst>
                    <a:ext uri="{9D8B030D-6E8A-4147-A177-3AD203B41FA5}">
                      <a16:colId xmlns:a16="http://schemas.microsoft.com/office/drawing/2014/main" val="4210099132"/>
                    </a:ext>
                  </a:extLst>
                </a:gridCol>
                <a:gridCol w="864096">
                  <a:extLst>
                    <a:ext uri="{9D8B030D-6E8A-4147-A177-3AD203B41FA5}">
                      <a16:colId xmlns:a16="http://schemas.microsoft.com/office/drawing/2014/main" val="2781286580"/>
                    </a:ext>
                  </a:extLst>
                </a:gridCol>
                <a:gridCol w="936104">
                  <a:extLst>
                    <a:ext uri="{9D8B030D-6E8A-4147-A177-3AD203B41FA5}">
                      <a16:colId xmlns:a16="http://schemas.microsoft.com/office/drawing/2014/main" val="1802100625"/>
                    </a:ext>
                  </a:extLst>
                </a:gridCol>
                <a:gridCol w="864096">
                  <a:extLst>
                    <a:ext uri="{9D8B030D-6E8A-4147-A177-3AD203B41FA5}">
                      <a16:colId xmlns:a16="http://schemas.microsoft.com/office/drawing/2014/main" val="1907867563"/>
                    </a:ext>
                  </a:extLst>
                </a:gridCol>
              </a:tblGrid>
              <a:tr h="257810">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Výmět</a:t>
                      </a:r>
                    </a:p>
                  </a:txBody>
                  <a:tcPr marL="44450" marR="44450" marT="0" marB="0" anchor="ctr"/>
                </a:tc>
                <a:tc hMerge="1">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lang="cs-CZ" sz="1800" b="0" dirty="0" smtClean="0">
                        <a:effectLst/>
                      </a:endParaRPr>
                    </a:p>
                  </a:txBody>
                  <a:tcPr marL="44450" marR="44450" marT="0" marB="0" anchor="ctr"/>
                </a:tc>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rPr>
                        <a:t>Elektro</a:t>
                      </a:r>
                    </a:p>
                  </a:txBody>
                  <a:tcPr marL="44450" marR="44450" marT="0" marB="0" anchor="ctr"/>
                </a:tc>
                <a:tc hMerge="1">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lang="cs-CZ" sz="1800" b="0" dirty="0" smtClean="0">
                        <a:effectLst/>
                      </a:endParaRPr>
                    </a:p>
                  </a:txBody>
                  <a:tcPr marL="44450" marR="44450" marT="0" marB="0" anchor="ctr"/>
                </a:tc>
                <a:extLst>
                  <a:ext uri="{0D108BD9-81ED-4DB2-BD59-A6C34878D82A}">
                    <a16:rowId xmlns:a16="http://schemas.microsoft.com/office/drawing/2014/main" val="491749528"/>
                  </a:ext>
                </a:extLst>
              </a:tr>
              <a:tr h="25781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solidFill>
                            <a:schemeClr val="bg1"/>
                          </a:solidFill>
                          <a:effectLst/>
                        </a:rPr>
                        <a:t>1:10</a:t>
                      </a:r>
                    </a:p>
                  </a:txBody>
                  <a:tcPr marL="44450" marR="44450" marT="0" marB="0" anchor="ctr">
                    <a:solidFill>
                      <a:srgbClr val="5C667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solidFill>
                            <a:schemeClr val="bg1"/>
                          </a:solidFill>
                          <a:effectLst/>
                        </a:rPr>
                        <a:t>1:100</a:t>
                      </a:r>
                    </a:p>
                  </a:txBody>
                  <a:tcPr marL="44450" marR="44450" marT="0" marB="0" anchor="ctr">
                    <a:solidFill>
                      <a:srgbClr val="5C667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solidFill>
                            <a:schemeClr val="bg1"/>
                          </a:solidFill>
                          <a:effectLst/>
                        </a:rPr>
                        <a:t>1:10</a:t>
                      </a:r>
                    </a:p>
                  </a:txBody>
                  <a:tcPr marL="44450" marR="44450" marT="0" marB="0" anchor="ctr">
                    <a:solidFill>
                      <a:srgbClr val="5C667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solidFill>
                            <a:schemeClr val="bg1"/>
                          </a:solidFill>
                          <a:effectLst/>
                        </a:rPr>
                        <a:t>1:100</a:t>
                      </a:r>
                    </a:p>
                  </a:txBody>
                  <a:tcPr marL="44450" marR="44450" marT="0" marB="0" anchor="ctr">
                    <a:solidFill>
                      <a:srgbClr val="5C6670"/>
                    </a:solidFill>
                  </a:tcPr>
                </a:tc>
                <a:extLst>
                  <a:ext uri="{0D108BD9-81ED-4DB2-BD59-A6C34878D82A}">
                    <a16:rowId xmlns:a16="http://schemas.microsoft.com/office/drawing/2014/main" val="1127902076"/>
                  </a:ext>
                </a:extLst>
              </a:tr>
              <a:tr h="200025">
                <a:tc>
                  <a:txBody>
                    <a:bodyPr/>
                    <a:lstStyle/>
                    <a:p>
                      <a:pPr algn="ctr">
                        <a:lnSpc>
                          <a:spcPct val="130000"/>
                        </a:lnSpc>
                        <a:spcAft>
                          <a:spcPts val="0"/>
                        </a:spcAft>
                      </a:pPr>
                      <a:r>
                        <a:rPr lang="cs-CZ" sz="1800" b="0" dirty="0" smtClean="0">
                          <a:solidFill>
                            <a:srgbClr val="5C6670"/>
                          </a:solidFill>
                          <a:effectLst/>
                          <a:latin typeface="Arial" panose="020B0604020202020204" pitchFamily="34" charset="0"/>
                          <a:ea typeface="Calibri" panose="020F0502020204030204" pitchFamily="34" charset="0"/>
                        </a:rPr>
                        <a:t>29</a:t>
                      </a:r>
                      <a:endParaRPr lang="cs-CZ" sz="1800" b="0" dirty="0">
                        <a:solidFill>
                          <a:srgbClr val="5C6670"/>
                        </a:solidFill>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2,9</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290329368"/>
                  </a:ext>
                </a:extLst>
              </a:tr>
              <a:tr h="200025">
                <a:tc>
                  <a:txBody>
                    <a:bodyPr/>
                    <a:lstStyle/>
                    <a:p>
                      <a:pPr algn="ctr">
                        <a:lnSpc>
                          <a:spcPct val="130000"/>
                        </a:lnSpc>
                        <a:spcAft>
                          <a:spcPts val="0"/>
                        </a:spcAft>
                      </a:pPr>
                      <a:r>
                        <a:rPr lang="cs-CZ" sz="1800" b="0" dirty="0" smtClean="0">
                          <a:solidFill>
                            <a:srgbClr val="5C6670"/>
                          </a:solidFill>
                          <a:effectLst/>
                          <a:latin typeface="Arial" panose="020B0604020202020204" pitchFamily="34" charset="0"/>
                          <a:ea typeface="Calibri" panose="020F0502020204030204" pitchFamily="34" charset="0"/>
                        </a:rPr>
                        <a:t>183</a:t>
                      </a:r>
                      <a:endParaRPr lang="cs-CZ" sz="1800" b="0" dirty="0">
                        <a:solidFill>
                          <a:srgbClr val="5C6670"/>
                        </a:solidFill>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18,</a:t>
                      </a:r>
                      <a:r>
                        <a:rPr lang="cs-CZ" sz="1800" b="0" dirty="0">
                          <a:effectLst/>
                          <a:latin typeface="Arial" panose="020B0604020202020204" pitchFamily="34" charset="0"/>
                          <a:ea typeface="Calibri" panose="020F0502020204030204" pitchFamily="34" charset="0"/>
                        </a:rPr>
                        <a:t>3</a:t>
                      </a:r>
                      <a:endParaRPr lang="cs-CZ" sz="1800" b="0" dirty="0" smtClean="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729</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73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1678782169"/>
                  </a:ext>
                </a:extLst>
              </a:tr>
              <a:tr h="200025">
                <a:tc>
                  <a:txBody>
                    <a:bodyPr/>
                    <a:lstStyle/>
                    <a:p>
                      <a:pPr algn="ctr">
                        <a:lnSpc>
                          <a:spcPct val="130000"/>
                        </a:lnSpc>
                        <a:spcAft>
                          <a:spcPts val="0"/>
                        </a:spcAft>
                      </a:pPr>
                      <a:r>
                        <a:rPr lang="cs-CZ" sz="1800" b="0" dirty="0" smtClean="0">
                          <a:solidFill>
                            <a:srgbClr val="5C6670"/>
                          </a:solidFill>
                          <a:effectLst/>
                        </a:rPr>
                        <a:t>3,3</a:t>
                      </a:r>
                      <a:endParaRPr lang="en-US" sz="1800" b="0" dirty="0" smtClean="0">
                        <a:solidFill>
                          <a:srgbClr val="5C6670"/>
                        </a:solidFill>
                        <a:effectLst/>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rPr>
                        <a:t>0,3</a:t>
                      </a:r>
                      <a:endParaRPr lang="en-US" sz="1800" b="0" dirty="0" smtClean="0">
                        <a:effectLst/>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rPr>
                        <a:t>1,1</a:t>
                      </a:r>
                      <a:endParaRPr lang="en-US" sz="1800" b="0" dirty="0" smtClean="0">
                        <a:effectLst/>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rPr>
                        <a:t>0,1</a:t>
                      </a:r>
                      <a:endParaRPr lang="en-US" sz="1800" b="0" dirty="0" smtClean="0">
                        <a:effectLst/>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4203491785"/>
                  </a:ext>
                </a:extLst>
              </a:tr>
              <a:tr h="200025">
                <a:tc>
                  <a:txBody>
                    <a:bodyPr/>
                    <a:lstStyle/>
                    <a:p>
                      <a:pPr algn="ctr">
                        <a:lnSpc>
                          <a:spcPct val="130000"/>
                        </a:lnSpc>
                        <a:spcAft>
                          <a:spcPts val="0"/>
                        </a:spcAft>
                      </a:pPr>
                      <a:r>
                        <a:rPr lang="cs-CZ" sz="1800" b="0" dirty="0" smtClean="0">
                          <a:solidFill>
                            <a:srgbClr val="5C6670"/>
                          </a:solidFill>
                          <a:effectLst/>
                          <a:latin typeface="Arial" panose="020B0604020202020204" pitchFamily="34" charset="0"/>
                          <a:ea typeface="Calibri" panose="020F0502020204030204" pitchFamily="34" charset="0"/>
                        </a:rPr>
                        <a:t>3757</a:t>
                      </a:r>
                      <a:endParaRPr lang="cs-CZ" sz="1800" b="0" dirty="0">
                        <a:solidFill>
                          <a:srgbClr val="5C6670"/>
                        </a:solidFill>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376</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1126</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113</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1">
                        <a:lumMod val="40000"/>
                        <a:lumOff val="60000"/>
                      </a:schemeClr>
                    </a:solidFill>
                  </a:tcPr>
                </a:tc>
                <a:extLst>
                  <a:ext uri="{0D108BD9-81ED-4DB2-BD59-A6C34878D82A}">
                    <a16:rowId xmlns:a16="http://schemas.microsoft.com/office/drawing/2014/main" val="802198602"/>
                  </a:ext>
                </a:extLst>
              </a:tr>
              <a:tr h="200025">
                <a:tc>
                  <a:txBody>
                    <a:bodyPr/>
                    <a:lstStyle/>
                    <a:p>
                      <a:pPr algn="ctr">
                        <a:lnSpc>
                          <a:spcPct val="130000"/>
                        </a:lnSpc>
                        <a:spcAft>
                          <a:spcPts val="0"/>
                        </a:spcAft>
                      </a:pPr>
                      <a:r>
                        <a:rPr lang="cs-CZ" sz="1800" b="0" dirty="0" smtClean="0">
                          <a:solidFill>
                            <a:srgbClr val="5C6670"/>
                          </a:solidFill>
                          <a:effectLst/>
                          <a:latin typeface="Arial" panose="020B0604020202020204" pitchFamily="34" charset="0"/>
                          <a:ea typeface="Calibri" panose="020F0502020204030204" pitchFamily="34" charset="0"/>
                        </a:rPr>
                        <a:t>0,1</a:t>
                      </a:r>
                      <a:endParaRPr lang="cs-CZ" sz="1800" b="0" dirty="0">
                        <a:solidFill>
                          <a:srgbClr val="5C6670"/>
                        </a:solidFill>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0,01</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0,1</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tc>
                  <a:txBody>
                    <a:bodyPr/>
                    <a:lstStyle/>
                    <a:p>
                      <a:pPr algn="ctr">
                        <a:lnSpc>
                          <a:spcPct val="130000"/>
                        </a:lnSpc>
                        <a:spcAft>
                          <a:spcPts val="0"/>
                        </a:spcAft>
                      </a:pPr>
                      <a:r>
                        <a:rPr lang="cs-CZ" sz="1800" b="0" dirty="0" smtClean="0">
                          <a:effectLst/>
                          <a:latin typeface="Arial" panose="020B0604020202020204" pitchFamily="34" charset="0"/>
                          <a:ea typeface="Calibri" panose="020F0502020204030204" pitchFamily="34" charset="0"/>
                        </a:rPr>
                        <a:t>0,01</a:t>
                      </a:r>
                      <a:endParaRPr lang="cs-CZ" sz="1800" b="0" dirty="0">
                        <a:effectLst/>
                        <a:latin typeface="Arial" panose="020B0604020202020204" pitchFamily="34" charset="0"/>
                        <a:ea typeface="Calibri" panose="020F0502020204030204" pitchFamily="34" charset="0"/>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3232693940"/>
                  </a:ext>
                </a:extLst>
              </a:tr>
              <a:tr h="200025">
                <a:tc>
                  <a:txBody>
                    <a:bodyPr/>
                    <a:lstStyle/>
                    <a:p>
                      <a:pPr algn="ctr">
                        <a:lnSpc>
                          <a:spcPct val="130000"/>
                        </a:lnSpc>
                        <a:spcAft>
                          <a:spcPts val="0"/>
                        </a:spcAft>
                      </a:pPr>
                      <a:r>
                        <a:rPr lang="cs-CZ" sz="1800" b="0" dirty="0" smtClean="0">
                          <a:solidFill>
                            <a:srgbClr val="676D6F"/>
                          </a:solidFill>
                          <a:effectLst/>
                          <a:latin typeface="Arial" panose="020B0604020202020204" pitchFamily="34" charset="0"/>
                          <a:ea typeface="Calibri" panose="020F0502020204030204" pitchFamily="34" charset="0"/>
                        </a:rPr>
                        <a:t>n.d.</a:t>
                      </a:r>
                      <a:endParaRPr lang="cs-CZ" sz="1800" b="0" dirty="0">
                        <a:solidFill>
                          <a:srgbClr val="676D6F"/>
                        </a:solidFill>
                        <a:effectLst/>
                        <a:latin typeface="Arial" panose="020B0604020202020204" pitchFamily="34" charset="0"/>
                        <a:ea typeface="Calibri" panose="020F0502020204030204" pitchFamily="34" charset="0"/>
                      </a:endParaRPr>
                    </a:p>
                  </a:txBody>
                  <a:tcPr marL="44450" marR="44450" marT="0" marB="0" anchor="ctr">
                    <a:solidFill>
                      <a:schemeClr val="accent4">
                        <a:lumMod val="60000"/>
                        <a:lumOff val="4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latin typeface="Arial" panose="020B0604020202020204" pitchFamily="34" charset="0"/>
                          <a:ea typeface="Calibri" panose="020F0502020204030204" pitchFamily="34" charset="0"/>
                        </a:rPr>
                        <a:t>n.d.</a:t>
                      </a:r>
                    </a:p>
                  </a:txBody>
                  <a:tcPr marL="44450" marR="44450" marT="0" marB="0" anchor="ctr">
                    <a:solidFill>
                      <a:schemeClr val="accent4">
                        <a:lumMod val="60000"/>
                        <a:lumOff val="4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latin typeface="Arial" panose="020B0604020202020204" pitchFamily="34" charset="0"/>
                          <a:ea typeface="Calibri" panose="020F0502020204030204" pitchFamily="34" charset="0"/>
                        </a:rPr>
                        <a:t>0,7</a:t>
                      </a:r>
                    </a:p>
                  </a:txBody>
                  <a:tcPr marL="44450" marR="44450" marT="0" marB="0" anchor="ctr">
                    <a:solidFill>
                      <a:schemeClr val="accent1">
                        <a:lumMod val="40000"/>
                        <a:lumOff val="6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cs-CZ" sz="1800" b="0" dirty="0" smtClean="0">
                          <a:effectLst/>
                          <a:latin typeface="Arial" panose="020B0604020202020204" pitchFamily="34" charset="0"/>
                          <a:ea typeface="Calibri" panose="020F0502020204030204" pitchFamily="34" charset="0"/>
                        </a:rPr>
                        <a:t>0,07</a:t>
                      </a:r>
                    </a:p>
                  </a:txBody>
                  <a:tcPr marL="44450" marR="44450" marT="0" marB="0" anchor="ctr">
                    <a:solidFill>
                      <a:schemeClr val="accent4">
                        <a:lumMod val="60000"/>
                        <a:lumOff val="40000"/>
                      </a:schemeClr>
                    </a:solidFill>
                  </a:tcPr>
                </a:tc>
                <a:extLst>
                  <a:ext uri="{0D108BD9-81ED-4DB2-BD59-A6C34878D82A}">
                    <a16:rowId xmlns:a16="http://schemas.microsoft.com/office/drawing/2014/main" val="91657998"/>
                  </a:ext>
                </a:extLst>
              </a:tr>
            </a:tbl>
          </a:graphicData>
        </a:graphic>
      </p:graphicFrame>
      <p:sp>
        <p:nvSpPr>
          <p:cNvPr id="11" name="TextovéPole 10"/>
          <p:cNvSpPr txBox="1"/>
          <p:nvPr/>
        </p:nvSpPr>
        <p:spPr>
          <a:xfrm>
            <a:off x="6164671" y="1552812"/>
            <a:ext cx="1515505" cy="400110"/>
          </a:xfrm>
          <a:prstGeom prst="rect">
            <a:avLst/>
          </a:prstGeom>
          <a:noFill/>
        </p:spPr>
        <p:txBody>
          <a:bodyPr wrap="square" rtlCol="0">
            <a:spAutoFit/>
          </a:bodyPr>
          <a:lstStyle/>
          <a:p>
            <a:r>
              <a:rPr lang="cs-CZ" sz="2000" b="1" dirty="0" smtClean="0"/>
              <a:t>Vliv ředění</a:t>
            </a:r>
          </a:p>
        </p:txBody>
      </p:sp>
      <p:sp>
        <p:nvSpPr>
          <p:cNvPr id="12" name="TextovéPole 11"/>
          <p:cNvSpPr txBox="1"/>
          <p:nvPr/>
        </p:nvSpPr>
        <p:spPr>
          <a:xfrm>
            <a:off x="8972934" y="3611379"/>
            <a:ext cx="3070855" cy="646331"/>
          </a:xfrm>
          <a:prstGeom prst="rect">
            <a:avLst/>
          </a:prstGeom>
          <a:noFill/>
        </p:spPr>
        <p:txBody>
          <a:bodyPr wrap="square" rtlCol="0">
            <a:spAutoFit/>
          </a:bodyPr>
          <a:lstStyle/>
          <a:p>
            <a:pPr algn="ctr"/>
            <a:r>
              <a:rPr lang="cs-CZ" dirty="0" smtClean="0"/>
              <a:t>stanovení kyslíku dopočtem  - značně nepřesné</a:t>
            </a:r>
          </a:p>
        </p:txBody>
      </p:sp>
      <p:sp>
        <p:nvSpPr>
          <p:cNvPr id="13" name="Šipka doprava 12"/>
          <p:cNvSpPr/>
          <p:nvPr/>
        </p:nvSpPr>
        <p:spPr>
          <a:xfrm rot="10800000">
            <a:off x="8614410" y="3791555"/>
            <a:ext cx="35552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p:cNvSpPr/>
          <p:nvPr/>
        </p:nvSpPr>
        <p:spPr>
          <a:xfrm rot="10800000">
            <a:off x="8614410" y="4479697"/>
            <a:ext cx="35552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8980549" y="4357238"/>
            <a:ext cx="2765983" cy="646331"/>
          </a:xfrm>
          <a:prstGeom prst="rect">
            <a:avLst/>
          </a:prstGeom>
          <a:noFill/>
        </p:spPr>
        <p:txBody>
          <a:bodyPr wrap="square" rtlCol="0">
            <a:spAutoFit/>
          </a:bodyPr>
          <a:lstStyle/>
          <a:p>
            <a:pPr algn="ctr"/>
            <a:r>
              <a:rPr lang="cs-CZ" dirty="0" smtClean="0"/>
              <a:t>limity pro většinu kovů pod mezí stanovitelnosti</a:t>
            </a:r>
          </a:p>
        </p:txBody>
      </p:sp>
      <p:sp>
        <p:nvSpPr>
          <p:cNvPr id="16" name="TextovéPole 15"/>
          <p:cNvSpPr txBox="1"/>
          <p:nvPr/>
        </p:nvSpPr>
        <p:spPr>
          <a:xfrm>
            <a:off x="1677784" y="1549851"/>
            <a:ext cx="3096344" cy="400110"/>
          </a:xfrm>
          <a:prstGeom prst="rect">
            <a:avLst/>
          </a:prstGeom>
          <a:noFill/>
        </p:spPr>
        <p:txBody>
          <a:bodyPr wrap="square" rtlCol="0">
            <a:spAutoFit/>
          </a:bodyPr>
          <a:lstStyle/>
          <a:p>
            <a:r>
              <a:rPr lang="cs-CZ" sz="2000" b="1" dirty="0" smtClean="0"/>
              <a:t>Koncentrace v kapalině</a:t>
            </a:r>
          </a:p>
        </p:txBody>
      </p:sp>
    </p:spTree>
    <p:extLst>
      <p:ext uri="{BB962C8B-B14F-4D97-AF65-F5344CB8AC3E}">
        <p14:creationId xmlns:p14="http://schemas.microsoft.com/office/powerpoint/2010/main" val="2352577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23</a:t>
            </a:fld>
            <a:endParaRPr lang="cs-CZ"/>
          </a:p>
        </p:txBody>
      </p:sp>
      <p:sp>
        <p:nvSpPr>
          <p:cNvPr id="4" name="Zástupný symbol pro text 3"/>
          <p:cNvSpPr>
            <a:spLocks noGrp="1"/>
          </p:cNvSpPr>
          <p:nvPr>
            <p:ph type="body" sz="quarter" idx="12"/>
          </p:nvPr>
        </p:nvSpPr>
        <p:spPr/>
        <p:txBody>
          <a:bodyPr/>
          <a:lstStyle/>
          <a:p>
            <a:r>
              <a:rPr lang="cs-CZ" dirty="0" smtClean="0"/>
              <a:t>Shrnutí</a:t>
            </a:r>
            <a:endParaRPr lang="cs-CZ" dirty="0"/>
          </a:p>
        </p:txBody>
      </p:sp>
      <p:sp>
        <p:nvSpPr>
          <p:cNvPr id="5" name="Zaoblený obdélník 4"/>
          <p:cNvSpPr/>
          <p:nvPr/>
        </p:nvSpPr>
        <p:spPr>
          <a:xfrm>
            <a:off x="4437957" y="1266538"/>
            <a:ext cx="3528392" cy="5323044"/>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cs-CZ" dirty="0"/>
          </a:p>
        </p:txBody>
      </p:sp>
      <p:sp>
        <p:nvSpPr>
          <p:cNvPr id="6" name="Obdélník 5"/>
          <p:cNvSpPr/>
          <p:nvPr/>
        </p:nvSpPr>
        <p:spPr>
          <a:xfrm>
            <a:off x="5014021" y="864940"/>
            <a:ext cx="3960440" cy="400110"/>
          </a:xfrm>
          <a:prstGeom prst="rect">
            <a:avLst/>
          </a:prstGeom>
        </p:spPr>
        <p:txBody>
          <a:bodyPr wrap="square">
            <a:spAutoFit/>
          </a:bodyPr>
          <a:lstStyle/>
          <a:p>
            <a:r>
              <a:rPr lang="cs-CZ" sz="2000" b="1" dirty="0" smtClean="0">
                <a:ln w="0"/>
              </a:rPr>
              <a:t>Kroková pyrolýza</a:t>
            </a:r>
            <a:endParaRPr lang="en-US" sz="2000" b="1" dirty="0">
              <a:ln w="0"/>
            </a:endParaRPr>
          </a:p>
        </p:txBody>
      </p:sp>
      <p:sp>
        <p:nvSpPr>
          <p:cNvPr id="9" name="TextovéPole 8"/>
          <p:cNvSpPr txBox="1"/>
          <p:nvPr/>
        </p:nvSpPr>
        <p:spPr>
          <a:xfrm>
            <a:off x="4492200" y="1556981"/>
            <a:ext cx="3386235"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1600" dirty="0">
                <a:ln w="0"/>
              </a:rPr>
              <a:t>o</a:t>
            </a:r>
            <a:r>
              <a:rPr lang="cs-CZ" sz="1600" dirty="0" smtClean="0">
                <a:ln w="0"/>
              </a:rPr>
              <a:t>dstranění velké části </a:t>
            </a:r>
            <a:r>
              <a:rPr lang="cs-CZ" sz="1600" dirty="0" smtClean="0">
                <a:ln w="0"/>
                <a:solidFill>
                  <a:schemeClr val="accent6"/>
                </a:solidFill>
              </a:rPr>
              <a:t>Cl, Br, </a:t>
            </a:r>
          </a:p>
          <a:p>
            <a:pPr>
              <a:lnSpc>
                <a:spcPct val="150000"/>
              </a:lnSpc>
            </a:pPr>
            <a:r>
              <a:rPr lang="cs-CZ" sz="1600" dirty="0">
                <a:ln w="0"/>
                <a:solidFill>
                  <a:schemeClr val="accent6"/>
                </a:solidFill>
              </a:rPr>
              <a:t> </a:t>
            </a:r>
            <a:r>
              <a:rPr lang="cs-CZ" sz="1600" dirty="0" smtClean="0">
                <a:ln w="0"/>
                <a:solidFill>
                  <a:schemeClr val="accent6"/>
                </a:solidFill>
              </a:rPr>
              <a:t>    S, P a některých kovů.</a:t>
            </a:r>
          </a:p>
          <a:p>
            <a:pPr marL="285750" indent="-285750">
              <a:lnSpc>
                <a:spcPct val="150000"/>
              </a:lnSpc>
              <a:buFont typeface="Arial" panose="020B0604020202020204" pitchFamily="34" charset="0"/>
              <a:buChar char="•"/>
            </a:pPr>
            <a:r>
              <a:rPr lang="cs-CZ" sz="1600" dirty="0">
                <a:ln w="0"/>
              </a:rPr>
              <a:t>z</a:t>
            </a:r>
            <a:r>
              <a:rPr lang="cs-CZ" sz="1600" dirty="0" smtClean="0">
                <a:ln w="0"/>
              </a:rPr>
              <a:t>tráta části produktu (elektro) </a:t>
            </a:r>
            <a:endParaRPr lang="cs-CZ" sz="1600" dirty="0">
              <a:ln w="0"/>
            </a:endParaRPr>
          </a:p>
          <a:p>
            <a:pPr marL="285750" indent="-285750">
              <a:lnSpc>
                <a:spcPct val="150000"/>
              </a:lnSpc>
              <a:buFont typeface="Arial" panose="020B0604020202020204" pitchFamily="34" charset="0"/>
              <a:buChar char="•"/>
            </a:pPr>
            <a:r>
              <a:rPr lang="cs-CZ" sz="1600" dirty="0" smtClean="0">
                <a:ln w="0"/>
              </a:rPr>
              <a:t>interakce </a:t>
            </a:r>
            <a:r>
              <a:rPr lang="cs-CZ" sz="1600" dirty="0">
                <a:ln w="0"/>
              </a:rPr>
              <a:t>mezi halogeny, PET a celulózou vedou k dočasné fixaci halogenů v </a:t>
            </a:r>
            <a:r>
              <a:rPr lang="cs-CZ" sz="1600" dirty="0" smtClean="0">
                <a:ln w="0"/>
              </a:rPr>
              <a:t>reaktoru</a:t>
            </a:r>
          </a:p>
          <a:p>
            <a:pPr>
              <a:lnSpc>
                <a:spcPct val="150000"/>
              </a:lnSpc>
            </a:pPr>
            <a:endParaRPr lang="cs-CZ" sz="1600" dirty="0" smtClean="0">
              <a:ln w="0"/>
            </a:endParaRPr>
          </a:p>
          <a:p>
            <a:pPr algn="ctr">
              <a:lnSpc>
                <a:spcPct val="150000"/>
              </a:lnSpc>
            </a:pPr>
            <a:r>
              <a:rPr lang="cs-CZ" sz="1600" b="1" dirty="0" smtClean="0">
                <a:ln w="0"/>
              </a:rPr>
              <a:t>odstranění PET </a:t>
            </a:r>
            <a:r>
              <a:rPr lang="cs-CZ" sz="1600" b="1" dirty="0">
                <a:ln w="0"/>
              </a:rPr>
              <a:t>a </a:t>
            </a:r>
            <a:r>
              <a:rPr lang="cs-CZ" sz="1600" b="1" dirty="0" smtClean="0">
                <a:ln w="0"/>
              </a:rPr>
              <a:t>papíru </a:t>
            </a:r>
            <a:r>
              <a:rPr lang="cs-CZ" sz="1600" b="1" dirty="0">
                <a:ln w="0"/>
              </a:rPr>
              <a:t>před pyrolýzou je důležité</a:t>
            </a:r>
            <a:r>
              <a:rPr lang="cs-CZ" sz="1600" b="1" dirty="0" smtClean="0">
                <a:ln w="0"/>
              </a:rPr>
              <a:t>.</a:t>
            </a:r>
          </a:p>
        </p:txBody>
      </p:sp>
      <p:sp>
        <p:nvSpPr>
          <p:cNvPr id="10" name="Zaoblený obdélník 9"/>
          <p:cNvSpPr/>
          <p:nvPr/>
        </p:nvSpPr>
        <p:spPr>
          <a:xfrm>
            <a:off x="8112225" y="1271524"/>
            <a:ext cx="3528392" cy="5323044"/>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cs-CZ" dirty="0"/>
          </a:p>
        </p:txBody>
      </p:sp>
      <p:sp>
        <p:nvSpPr>
          <p:cNvPr id="11" name="Obdélník 10"/>
          <p:cNvSpPr/>
          <p:nvPr/>
        </p:nvSpPr>
        <p:spPr>
          <a:xfrm>
            <a:off x="8688288" y="864940"/>
            <a:ext cx="2376265" cy="400110"/>
          </a:xfrm>
          <a:prstGeom prst="rect">
            <a:avLst/>
          </a:prstGeom>
        </p:spPr>
        <p:txBody>
          <a:bodyPr wrap="square">
            <a:spAutoFit/>
          </a:bodyPr>
          <a:lstStyle/>
          <a:p>
            <a:r>
              <a:rPr lang="cs-CZ" sz="2000" b="1" dirty="0" smtClean="0">
                <a:ln w="0"/>
              </a:rPr>
              <a:t>Chemická činidla</a:t>
            </a:r>
            <a:endParaRPr lang="en-US" sz="2000" b="1" dirty="0">
              <a:ln w="0"/>
            </a:endParaRPr>
          </a:p>
        </p:txBody>
      </p:sp>
      <p:sp>
        <p:nvSpPr>
          <p:cNvPr id="12" name="TextovéPole 11"/>
          <p:cNvSpPr txBox="1"/>
          <p:nvPr/>
        </p:nvSpPr>
        <p:spPr>
          <a:xfrm>
            <a:off x="8112225" y="1548096"/>
            <a:ext cx="3528392" cy="71404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1600" dirty="0" smtClean="0">
                <a:ln w="0"/>
              </a:rPr>
              <a:t>kombinace kyselého katalyzátoru a zásaditého sorbentu</a:t>
            </a:r>
          </a:p>
          <a:p>
            <a:pPr marL="285750" indent="-285750">
              <a:lnSpc>
                <a:spcPct val="150000"/>
              </a:lnSpc>
              <a:buFont typeface="Arial" panose="020B0604020202020204" pitchFamily="34" charset="0"/>
              <a:buChar char="•"/>
            </a:pPr>
            <a:r>
              <a:rPr lang="cs-CZ" sz="1600" dirty="0" smtClean="0">
                <a:ln w="0"/>
              </a:rPr>
              <a:t>např. </a:t>
            </a:r>
            <a:r>
              <a:rPr lang="el-GR" sz="1600" dirty="0" smtClean="0">
                <a:ln w="0"/>
                <a:solidFill>
                  <a:schemeClr val="accent6"/>
                </a:solidFill>
              </a:rPr>
              <a:t>β</a:t>
            </a:r>
            <a:r>
              <a:rPr lang="cs-CZ" sz="1600" dirty="0">
                <a:ln w="0"/>
                <a:solidFill>
                  <a:schemeClr val="accent6"/>
                </a:solidFill>
              </a:rPr>
              <a:t>-zeolit/ </a:t>
            </a:r>
            <a:r>
              <a:rPr lang="cs-CZ" sz="1600" dirty="0" err="1" smtClean="0">
                <a:ln w="0"/>
                <a:solidFill>
                  <a:schemeClr val="accent6"/>
                </a:solidFill>
              </a:rPr>
              <a:t>hydrotalcit</a:t>
            </a:r>
            <a:endParaRPr lang="cs-CZ" sz="1600" dirty="0" smtClean="0">
              <a:ln w="0"/>
            </a:endParaRPr>
          </a:p>
          <a:p>
            <a:pPr marL="285750" indent="-285750">
              <a:lnSpc>
                <a:spcPct val="150000"/>
              </a:lnSpc>
              <a:buFont typeface="Arial" panose="020B0604020202020204" pitchFamily="34" charset="0"/>
              <a:buChar char="•"/>
            </a:pPr>
            <a:r>
              <a:rPr lang="cs-CZ" sz="1600" dirty="0" smtClean="0">
                <a:ln w="0"/>
              </a:rPr>
              <a:t>umístění ex-situ (mimo reaktor)</a:t>
            </a:r>
          </a:p>
          <a:p>
            <a:pPr marL="285750" indent="-285750">
              <a:lnSpc>
                <a:spcPct val="150000"/>
              </a:lnSpc>
              <a:buFont typeface="Arial" panose="020B0604020202020204" pitchFamily="34" charset="0"/>
              <a:buChar char="•"/>
            </a:pPr>
            <a:r>
              <a:rPr lang="cs-CZ" sz="1600" dirty="0">
                <a:ln w="0"/>
              </a:rPr>
              <a:t>n</a:t>
            </a:r>
            <a:r>
              <a:rPr lang="cs-CZ" sz="1600" dirty="0" smtClean="0">
                <a:ln w="0"/>
              </a:rPr>
              <a:t>ezbytné pro odstranění organicky vázaných halogenů</a:t>
            </a:r>
          </a:p>
          <a:p>
            <a:pPr>
              <a:lnSpc>
                <a:spcPct val="150000"/>
              </a:lnSpc>
            </a:pPr>
            <a:endParaRPr lang="cs-CZ" sz="1600" dirty="0" smtClean="0">
              <a:ln w="0"/>
              <a:solidFill>
                <a:srgbClr val="FF0000"/>
              </a:solidFill>
            </a:endParaRPr>
          </a:p>
          <a:p>
            <a:pPr algn="ctr">
              <a:lnSpc>
                <a:spcPct val="150000"/>
              </a:lnSpc>
              <a:spcAft>
                <a:spcPts val="1200"/>
              </a:spcAft>
            </a:pPr>
            <a:r>
              <a:rPr lang="cs-CZ" sz="1600" dirty="0" smtClean="0">
                <a:ln w="0"/>
              </a:rPr>
              <a:t>výzkum pro optimalizaci odstranění heteroatomů při pyrolýze a v navazujícím technologickém stupni (čištění kapalného produktu)  </a:t>
            </a:r>
            <a:endParaRPr lang="cs-CZ" sz="1600" dirty="0">
              <a:ln w="0"/>
            </a:endParaRPr>
          </a:p>
          <a:p>
            <a:pPr>
              <a:lnSpc>
                <a:spcPct val="150000"/>
              </a:lnSpc>
              <a:spcAft>
                <a:spcPts val="1200"/>
              </a:spcAft>
            </a:pPr>
            <a:endParaRPr lang="cs-CZ" sz="1600" b="1" dirty="0">
              <a:ln w="0"/>
              <a:solidFill>
                <a:srgbClr val="FF0000"/>
              </a:solidFill>
            </a:endParaRPr>
          </a:p>
          <a:p>
            <a:pPr marL="285750" indent="-285750">
              <a:lnSpc>
                <a:spcPct val="150000"/>
              </a:lnSpc>
              <a:spcAft>
                <a:spcPts val="1200"/>
              </a:spcAft>
              <a:buFont typeface="Arial" panose="020B0604020202020204" pitchFamily="34" charset="0"/>
              <a:buChar char="•"/>
            </a:pPr>
            <a:endParaRPr lang="cs-CZ" sz="1600" b="1" dirty="0" smtClean="0">
              <a:ln w="0"/>
            </a:endParaRPr>
          </a:p>
          <a:p>
            <a:pPr>
              <a:lnSpc>
                <a:spcPct val="150000"/>
              </a:lnSpc>
              <a:spcAft>
                <a:spcPts val="1200"/>
              </a:spcAft>
            </a:pPr>
            <a:endParaRPr lang="cs-CZ" sz="1600" b="1" dirty="0">
              <a:ln w="0"/>
            </a:endParaRPr>
          </a:p>
          <a:p>
            <a:pPr>
              <a:lnSpc>
                <a:spcPct val="150000"/>
              </a:lnSpc>
              <a:spcAft>
                <a:spcPts val="1200"/>
              </a:spcAft>
            </a:pPr>
            <a:r>
              <a:rPr lang="cs-CZ" sz="1600" b="1" dirty="0">
                <a:ln w="0"/>
              </a:rPr>
              <a:t>	</a:t>
            </a:r>
            <a:r>
              <a:rPr lang="cs-CZ" sz="1600" b="1" dirty="0" smtClean="0">
                <a:ln w="0"/>
              </a:rPr>
              <a:t>			</a:t>
            </a:r>
          </a:p>
          <a:p>
            <a:pPr>
              <a:lnSpc>
                <a:spcPct val="150000"/>
              </a:lnSpc>
              <a:spcAft>
                <a:spcPts val="1200"/>
              </a:spcAft>
            </a:pPr>
            <a:r>
              <a:rPr lang="cs-CZ" sz="1600" b="1" dirty="0" smtClean="0">
                <a:ln w="0"/>
                <a:effectLst>
                  <a:outerShdw blurRad="38100" dist="25400" dir="5400000" algn="ctr" rotWithShape="0">
                    <a:srgbClr val="6E747A">
                      <a:alpha val="43000"/>
                    </a:srgbClr>
                  </a:outerShdw>
                </a:effectLst>
              </a:rPr>
              <a:t>	</a:t>
            </a:r>
            <a:endParaRPr lang="cs-CZ" sz="1600" b="1" dirty="0">
              <a:ln w="0"/>
              <a:effectLst>
                <a:outerShdw blurRad="38100" dist="25400" dir="5400000" algn="ctr" rotWithShape="0">
                  <a:srgbClr val="6E747A">
                    <a:alpha val="43000"/>
                  </a:srgbClr>
                </a:outerShdw>
              </a:effectLst>
            </a:endParaRPr>
          </a:p>
        </p:txBody>
      </p:sp>
      <p:sp>
        <p:nvSpPr>
          <p:cNvPr id="14" name="Zaoblený obdélník 13"/>
          <p:cNvSpPr/>
          <p:nvPr/>
        </p:nvSpPr>
        <p:spPr>
          <a:xfrm>
            <a:off x="763689" y="1271971"/>
            <a:ext cx="3528392" cy="5323044"/>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cs-CZ" dirty="0"/>
          </a:p>
        </p:txBody>
      </p:sp>
      <p:sp>
        <p:nvSpPr>
          <p:cNvPr id="15" name="Obdélník 14"/>
          <p:cNvSpPr/>
          <p:nvPr/>
        </p:nvSpPr>
        <p:spPr>
          <a:xfrm>
            <a:off x="1933034" y="871414"/>
            <a:ext cx="1264043" cy="400110"/>
          </a:xfrm>
          <a:prstGeom prst="rect">
            <a:avLst/>
          </a:prstGeom>
        </p:spPr>
        <p:txBody>
          <a:bodyPr wrap="square">
            <a:spAutoFit/>
          </a:bodyPr>
          <a:lstStyle/>
          <a:p>
            <a:r>
              <a:rPr lang="cs-CZ" sz="2000" b="1" dirty="0" smtClean="0">
                <a:ln w="0"/>
              </a:rPr>
              <a:t>Obecné</a:t>
            </a:r>
            <a:endParaRPr lang="en-US" sz="2000" b="1" dirty="0">
              <a:ln w="0"/>
            </a:endParaRPr>
          </a:p>
        </p:txBody>
      </p:sp>
      <p:sp>
        <p:nvSpPr>
          <p:cNvPr id="16" name="TextovéPole 15"/>
          <p:cNvSpPr txBox="1"/>
          <p:nvPr/>
        </p:nvSpPr>
        <p:spPr>
          <a:xfrm>
            <a:off x="763689" y="1556505"/>
            <a:ext cx="3525518" cy="4678204"/>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cs-CZ" sz="1600" dirty="0" smtClean="0">
                <a:ln w="0"/>
              </a:rPr>
              <a:t>zvyšují se požadavky na objem a kvalitu recyklátů</a:t>
            </a:r>
          </a:p>
          <a:p>
            <a:pPr algn="ctr">
              <a:lnSpc>
                <a:spcPct val="150000"/>
              </a:lnSpc>
            </a:pPr>
            <a:endParaRPr lang="cs-CZ" sz="1600" dirty="0">
              <a:ln w="0"/>
            </a:endParaRPr>
          </a:p>
          <a:p>
            <a:pPr algn="ctr">
              <a:lnSpc>
                <a:spcPct val="150000"/>
              </a:lnSpc>
            </a:pPr>
            <a:r>
              <a:rPr lang="cs-CZ" sz="1600" dirty="0" smtClean="0">
                <a:ln w="0"/>
              </a:rPr>
              <a:t>narůstá </a:t>
            </a:r>
            <a:r>
              <a:rPr lang="cs-CZ" sz="1600" dirty="0">
                <a:ln w="0"/>
              </a:rPr>
              <a:t>kapacita </a:t>
            </a:r>
            <a:r>
              <a:rPr lang="cs-CZ" sz="1600" dirty="0" err="1" smtClean="0">
                <a:ln w="0"/>
              </a:rPr>
              <a:t>ChemRec</a:t>
            </a:r>
            <a:endParaRPr lang="cs-CZ" sz="1600" dirty="0" smtClean="0">
              <a:ln w="0"/>
            </a:endParaRPr>
          </a:p>
          <a:p>
            <a:pPr>
              <a:lnSpc>
                <a:spcPct val="150000"/>
              </a:lnSpc>
            </a:pPr>
            <a:endParaRPr lang="cs-CZ" sz="1600" dirty="0">
              <a:ln w="0"/>
            </a:endParaRPr>
          </a:p>
          <a:p>
            <a:pPr algn="ctr">
              <a:lnSpc>
                <a:spcPct val="150000"/>
              </a:lnSpc>
              <a:spcAft>
                <a:spcPts val="1200"/>
              </a:spcAft>
            </a:pPr>
            <a:r>
              <a:rPr lang="cs-CZ" sz="1600" dirty="0" smtClean="0">
                <a:ln w="0"/>
              </a:rPr>
              <a:t>problém dostatku kvalitních surovin a obsahu heteroatomů v produktech </a:t>
            </a:r>
          </a:p>
          <a:p>
            <a:pPr marL="285750" indent="-285750">
              <a:lnSpc>
                <a:spcPct val="150000"/>
              </a:lnSpc>
              <a:buFont typeface="Arial" panose="020B0604020202020204" pitchFamily="34" charset="0"/>
              <a:buChar char="•"/>
            </a:pPr>
            <a:r>
              <a:rPr lang="cs-CZ" sz="1600" dirty="0" smtClean="0">
                <a:ln w="0"/>
              </a:rPr>
              <a:t>je </a:t>
            </a:r>
            <a:r>
              <a:rPr lang="cs-CZ" sz="1600" dirty="0">
                <a:ln w="0"/>
              </a:rPr>
              <a:t>třeba </a:t>
            </a:r>
            <a:r>
              <a:rPr lang="cs-CZ" sz="1600" dirty="0" smtClean="0">
                <a:ln w="0"/>
              </a:rPr>
              <a:t>hledat možnosti využití i pro dosud nerecyklované plasty</a:t>
            </a:r>
          </a:p>
          <a:p>
            <a:pPr marL="285750" indent="-285750">
              <a:lnSpc>
                <a:spcPct val="150000"/>
              </a:lnSpc>
              <a:buFont typeface="Arial" panose="020B0604020202020204" pitchFamily="34" charset="0"/>
              <a:buChar char="•"/>
            </a:pPr>
            <a:r>
              <a:rPr lang="cs-CZ" sz="1600" dirty="0">
                <a:ln w="0"/>
              </a:rPr>
              <a:t>o</a:t>
            </a:r>
            <a:r>
              <a:rPr lang="cs-CZ" sz="1600" dirty="0" smtClean="0">
                <a:ln w="0"/>
              </a:rPr>
              <a:t>mezení analytických metod – limit pro kovy často v </a:t>
            </a:r>
            <a:r>
              <a:rPr lang="cs-CZ" sz="1600" dirty="0" err="1" smtClean="0">
                <a:ln w="0"/>
              </a:rPr>
              <a:t>ppb</a:t>
            </a:r>
            <a:r>
              <a:rPr lang="cs-CZ" sz="1600" dirty="0" smtClean="0">
                <a:ln w="0"/>
              </a:rPr>
              <a:t>, detekujeme však ppm</a:t>
            </a:r>
            <a:r>
              <a:rPr lang="cs-CZ" sz="1600" b="1" dirty="0" smtClean="0">
                <a:ln w="0"/>
              </a:rPr>
              <a:t>	</a:t>
            </a:r>
          </a:p>
        </p:txBody>
      </p:sp>
      <p:sp>
        <p:nvSpPr>
          <p:cNvPr id="17" name="Šipka dolů 16"/>
          <p:cNvSpPr/>
          <p:nvPr/>
        </p:nvSpPr>
        <p:spPr>
          <a:xfrm>
            <a:off x="6014189" y="3789040"/>
            <a:ext cx="342255" cy="40377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Šipka dolů 19"/>
          <p:cNvSpPr/>
          <p:nvPr/>
        </p:nvSpPr>
        <p:spPr>
          <a:xfrm>
            <a:off x="9705292" y="3789040"/>
            <a:ext cx="342255" cy="40377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Šipka dolů 20"/>
          <p:cNvSpPr/>
          <p:nvPr/>
        </p:nvSpPr>
        <p:spPr>
          <a:xfrm>
            <a:off x="2393927" y="2394732"/>
            <a:ext cx="342255" cy="33177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Šipka dolů 22"/>
          <p:cNvSpPr/>
          <p:nvPr/>
        </p:nvSpPr>
        <p:spPr>
          <a:xfrm>
            <a:off x="2393926" y="3118037"/>
            <a:ext cx="342255" cy="33177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221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384720" y="1288052"/>
            <a:ext cx="8064896" cy="1368151"/>
          </a:xfrm>
        </p:spPr>
        <p:txBody>
          <a:bodyPr>
            <a:normAutofit/>
          </a:bodyPr>
          <a:lstStyle/>
          <a:p>
            <a:r>
              <a:rPr lang="cs-CZ" sz="4000" b="0" dirty="0" smtClean="0">
                <a:ln w="0"/>
                <a:effectLst>
                  <a:outerShdw blurRad="38100" dist="19050" dir="2700000" algn="tl" rotWithShape="0">
                    <a:schemeClr val="dk1">
                      <a:alpha val="40000"/>
                    </a:schemeClr>
                  </a:outerShdw>
                </a:effectLst>
              </a:rPr>
              <a:t>Poděkování</a:t>
            </a:r>
            <a:endParaRPr lang="en-US" sz="4000" b="0" dirty="0">
              <a:ln w="0"/>
              <a:effectLst>
                <a:outerShdw blurRad="38100" dist="19050" dir="2700000" algn="tl" rotWithShape="0">
                  <a:schemeClr val="dk1">
                    <a:alpha val="40000"/>
                  </a:schemeClr>
                </a:outerShdw>
              </a:effectLst>
            </a:endParaRPr>
          </a:p>
        </p:txBody>
      </p:sp>
      <p:sp>
        <p:nvSpPr>
          <p:cNvPr id="6" name="Zástupný symbol pro text 2"/>
          <p:cNvSpPr>
            <a:spLocks noGrp="1"/>
          </p:cNvSpPr>
          <p:nvPr>
            <p:ph type="body" sz="quarter" idx="4294967295"/>
          </p:nvPr>
        </p:nvSpPr>
        <p:spPr>
          <a:xfrm>
            <a:off x="551384" y="2780928"/>
            <a:ext cx="10657184" cy="2304256"/>
          </a:xfrm>
          <a:prstGeom prst="rect">
            <a:avLst/>
          </a:prstGeom>
        </p:spPr>
        <p:txBody>
          <a:bodyPr>
            <a:normAutofit lnSpcReduction="10000"/>
          </a:bodyPr>
          <a:lstStyle/>
          <a:p>
            <a:r>
              <a:rPr lang="cs-CZ" sz="2800" dirty="0">
                <a:solidFill>
                  <a:schemeClr val="bg1"/>
                </a:solidFill>
              </a:rPr>
              <a:t>analytické infrastruktuře a </a:t>
            </a:r>
            <a:r>
              <a:rPr lang="cs-CZ" sz="2800" dirty="0" smtClean="0">
                <a:solidFill>
                  <a:schemeClr val="bg1"/>
                </a:solidFill>
              </a:rPr>
              <a:t>všem zainteresovaným </a:t>
            </a:r>
            <a:r>
              <a:rPr lang="cs-CZ" sz="2800" dirty="0">
                <a:solidFill>
                  <a:schemeClr val="bg1"/>
                </a:solidFill>
              </a:rPr>
              <a:t>kolegům z ORLEN </a:t>
            </a:r>
            <a:r>
              <a:rPr lang="cs-CZ" sz="2800" dirty="0" smtClean="0">
                <a:solidFill>
                  <a:schemeClr val="bg1"/>
                </a:solidFill>
              </a:rPr>
              <a:t>UniCRE a ORLEN Unipetrol. </a:t>
            </a:r>
          </a:p>
          <a:p>
            <a:r>
              <a:rPr lang="cs-CZ" sz="2800" dirty="0" smtClean="0">
                <a:solidFill>
                  <a:schemeClr val="bg1"/>
                </a:solidFill>
              </a:rPr>
              <a:t>Doc</a:t>
            </a:r>
            <a:r>
              <a:rPr lang="cs-CZ" sz="2800" dirty="0">
                <a:solidFill>
                  <a:schemeClr val="bg1"/>
                </a:solidFill>
              </a:rPr>
              <a:t>. Kuráňovi a Centru pokročilých separačních technik Fakulty životního prostředí</a:t>
            </a:r>
            <a:r>
              <a:rPr lang="cs-CZ" sz="2800" dirty="0" smtClean="0">
                <a:solidFill>
                  <a:schemeClr val="bg1"/>
                </a:solidFill>
              </a:rPr>
              <a:t>.</a:t>
            </a:r>
          </a:p>
          <a:p>
            <a:endParaRPr lang="cs-CZ" sz="2800" dirty="0" smtClean="0">
              <a:solidFill>
                <a:schemeClr val="bg1"/>
              </a:solidFill>
            </a:endParaRPr>
          </a:p>
          <a:p>
            <a:r>
              <a:rPr lang="cs-CZ" sz="2800" dirty="0" smtClean="0">
                <a:solidFill>
                  <a:schemeClr val="bg1"/>
                </a:solidFill>
              </a:rPr>
              <a:t>A vám </a:t>
            </a:r>
            <a:r>
              <a:rPr lang="cs-CZ" sz="2800" dirty="0">
                <a:solidFill>
                  <a:schemeClr val="bg1"/>
                </a:solidFill>
              </a:rPr>
              <a:t>všem za to, že jste tady.</a:t>
            </a:r>
          </a:p>
          <a:p>
            <a:endParaRPr lang="cs-CZ" sz="2800" dirty="0" smtClean="0">
              <a:solidFill>
                <a:schemeClr val="bg1"/>
              </a:solidFill>
            </a:endParaRPr>
          </a:p>
        </p:txBody>
      </p:sp>
      <p:sp>
        <p:nvSpPr>
          <p:cNvPr id="2" name="TextovéPole 1"/>
          <p:cNvSpPr txBox="1"/>
          <p:nvPr/>
        </p:nvSpPr>
        <p:spPr>
          <a:xfrm>
            <a:off x="263352" y="5238087"/>
            <a:ext cx="11784632" cy="1384995"/>
          </a:xfrm>
          <a:prstGeom prst="rect">
            <a:avLst/>
          </a:prstGeom>
          <a:noFill/>
        </p:spPr>
        <p:txBody>
          <a:bodyPr wrap="square" rtlCol="0">
            <a:spAutoFit/>
          </a:bodyPr>
          <a:lstStyle/>
          <a:p>
            <a:pPr algn="just"/>
            <a:r>
              <a:rPr lang="cs-CZ" sz="1400" i="1" dirty="0">
                <a:solidFill>
                  <a:schemeClr val="bg1"/>
                </a:solidFill>
              </a:rPr>
              <a:t>T</a:t>
            </a:r>
            <a:r>
              <a:rPr lang="en-US" sz="1400" i="1" dirty="0">
                <a:solidFill>
                  <a:schemeClr val="bg1"/>
                </a:solidFill>
              </a:rPr>
              <a:t>he research results were obtained with the support of the Technology</a:t>
            </a:r>
            <a:r>
              <a:rPr lang="cs-CZ" sz="1400" i="1" dirty="0">
                <a:solidFill>
                  <a:schemeClr val="bg1"/>
                </a:solidFill>
              </a:rPr>
              <a:t> </a:t>
            </a:r>
            <a:r>
              <a:rPr lang="en-US" sz="1400" i="1" dirty="0">
                <a:solidFill>
                  <a:schemeClr val="bg1"/>
                </a:solidFill>
              </a:rPr>
              <a:t>Agency of the Czech Republic under the National </a:t>
            </a:r>
            <a:r>
              <a:rPr lang="en-US" sz="1400" i="1" dirty="0" err="1">
                <a:solidFill>
                  <a:schemeClr val="bg1"/>
                </a:solidFill>
              </a:rPr>
              <a:t>Centres</a:t>
            </a:r>
            <a:r>
              <a:rPr lang="en-US" sz="1400" i="1" dirty="0">
                <a:solidFill>
                  <a:schemeClr val="bg1"/>
                </a:solidFill>
              </a:rPr>
              <a:t> of</a:t>
            </a:r>
            <a:r>
              <a:rPr lang="cs-CZ" sz="1400" i="1" dirty="0">
                <a:solidFill>
                  <a:schemeClr val="bg1"/>
                </a:solidFill>
              </a:rPr>
              <a:t> </a:t>
            </a:r>
            <a:r>
              <a:rPr lang="it-IT" sz="1400" i="1" dirty="0">
                <a:solidFill>
                  <a:schemeClr val="bg1"/>
                </a:solidFill>
              </a:rPr>
              <a:t>Competence Progamme (registration no. TN02000051/006)</a:t>
            </a:r>
            <a:r>
              <a:rPr lang="cs-CZ" sz="1400" i="1" dirty="0">
                <a:solidFill>
                  <a:schemeClr val="bg1"/>
                </a:solidFill>
              </a:rPr>
              <a:t> and </a:t>
            </a:r>
            <a:r>
              <a:rPr lang="cs-CZ" sz="1400" i="1" dirty="0" err="1">
                <a:solidFill>
                  <a:schemeClr val="bg1"/>
                </a:solidFill>
              </a:rPr>
              <a:t>project</a:t>
            </a:r>
            <a:r>
              <a:rPr lang="cs-CZ" sz="1400" i="1" dirty="0">
                <a:solidFill>
                  <a:schemeClr val="bg1"/>
                </a:solidFill>
              </a:rPr>
              <a:t> </a:t>
            </a:r>
            <a:r>
              <a:rPr lang="en-US" sz="1400" i="1" dirty="0">
                <a:solidFill>
                  <a:schemeClr val="bg1"/>
                </a:solidFill>
              </a:rPr>
              <a:t>CACTU, Reg. No. CZ.02.1.01/0.0/0.0/17_049/0008397, which has been co-financed by European Union from the European Regional Development Fund through the Operational </a:t>
            </a:r>
            <a:r>
              <a:rPr lang="en-US" sz="1400" i="1" dirty="0" err="1">
                <a:solidFill>
                  <a:schemeClr val="bg1"/>
                </a:solidFill>
              </a:rPr>
              <a:t>Programme</a:t>
            </a:r>
            <a:r>
              <a:rPr lang="en-US" sz="1400" i="1" dirty="0">
                <a:solidFill>
                  <a:schemeClr val="bg1"/>
                </a:solidFill>
              </a:rPr>
              <a:t> Research, Development and Education. The result was achieved using the infrastructure of the project Efficient Use of Energy Resources Using Catalytic Processes (LM2018119) which has been financially supported by MEYS within the targeted support of large infrastructures. The authors also acknowledge the assistance provided by the Research Infrastructure </a:t>
            </a:r>
            <a:r>
              <a:rPr lang="en-US" sz="1400" i="1" dirty="0" err="1">
                <a:solidFill>
                  <a:schemeClr val="bg1"/>
                </a:solidFill>
              </a:rPr>
              <a:t>NanoEnviCz</a:t>
            </a:r>
            <a:r>
              <a:rPr lang="en-US" sz="1400" i="1" dirty="0">
                <a:solidFill>
                  <a:schemeClr val="bg1"/>
                </a:solidFill>
              </a:rPr>
              <a:t>, supported by MEYS under Project No. LM2018124.</a:t>
            </a:r>
            <a:endParaRPr lang="cs-CZ" sz="1400" dirty="0"/>
          </a:p>
        </p:txBody>
      </p:sp>
    </p:spTree>
    <p:extLst>
      <p:ext uri="{BB962C8B-B14F-4D97-AF65-F5344CB8AC3E}">
        <p14:creationId xmlns:p14="http://schemas.microsoft.com/office/powerpoint/2010/main" val="210907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391" y="963"/>
          <a:ext cx="963" cy="963"/>
        </p:xfrm>
        <a:graphic>
          <a:graphicData uri="http://schemas.openxmlformats.org/presentationml/2006/ole">
            <mc:AlternateContent xmlns:mc="http://schemas.openxmlformats.org/markup-compatibility/2006">
              <mc:Choice xmlns:v="urn:schemas-microsoft-com:vml" Requires="v">
                <p:oleObj spid="_x0000_s9721"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1391" y="963"/>
                        <a:ext cx="963" cy="963"/>
                      </a:xfrm>
                      <a:prstGeom prst="rect">
                        <a:avLst/>
                      </a:prstGeom>
                    </p:spPr>
                  </p:pic>
                </p:oleObj>
              </mc:Fallback>
            </mc:AlternateContent>
          </a:graphicData>
        </a:graphic>
      </p:graphicFrame>
      <p:pic>
        <p:nvPicPr>
          <p:cNvPr id="4" name="bg object 16"/>
          <p:cNvPicPr/>
          <p:nvPr/>
        </p:nvPicPr>
        <p:blipFill>
          <a:blip r:embed="rId6" cstate="print"/>
          <a:stretch>
            <a:fillRect/>
          </a:stretch>
        </p:blipFill>
        <p:spPr>
          <a:xfrm>
            <a:off x="428" y="0"/>
            <a:ext cx="12191144" cy="6857519"/>
          </a:xfrm>
          <a:prstGeom prst="rect">
            <a:avLst/>
          </a:prstGeom>
        </p:spPr>
      </p:pic>
      <p:sp>
        <p:nvSpPr>
          <p:cNvPr id="5" name="object 2"/>
          <p:cNvSpPr txBox="1">
            <a:spLocks noGrp="1"/>
          </p:cNvSpPr>
          <p:nvPr>
            <p:ph type="title"/>
          </p:nvPr>
        </p:nvSpPr>
        <p:spPr>
          <a:xfrm>
            <a:off x="498781" y="634550"/>
            <a:ext cx="7284652" cy="315292"/>
          </a:xfrm>
          <a:prstGeom prst="rect">
            <a:avLst/>
          </a:prstGeom>
        </p:spPr>
        <p:txBody>
          <a:bodyPr vert="horz" wrap="square" lIns="0" tIns="7316" rIns="0" bIns="0" rtlCol="0" anchor="ctr">
            <a:spAutoFit/>
          </a:bodyPr>
          <a:lstStyle/>
          <a:p>
            <a:pPr marL="7701" marR="3081">
              <a:lnSpc>
                <a:spcPct val="100000"/>
              </a:lnSpc>
              <a:spcBef>
                <a:spcPts val="58"/>
              </a:spcBef>
            </a:pPr>
            <a:r>
              <a:rPr lang="cs-CZ" sz="2001" spc="-58" dirty="0" smtClean="0">
                <a:latin typeface="+mn-lt"/>
                <a:cs typeface="Futura PT Demi"/>
              </a:rPr>
              <a:t>Přeměna ORLEN Unipetrol na udržitelnější společnost</a:t>
            </a:r>
            <a:endParaRPr lang="cs-CZ" sz="2001" spc="-64" dirty="0">
              <a:latin typeface="+mn-lt"/>
            </a:endParaRPr>
          </a:p>
        </p:txBody>
      </p:sp>
      <p:pic>
        <p:nvPicPr>
          <p:cNvPr id="7" name="object 4"/>
          <p:cNvPicPr/>
          <p:nvPr/>
        </p:nvPicPr>
        <p:blipFill>
          <a:blip r:embed="rId7" cstate="print"/>
          <a:stretch>
            <a:fillRect/>
          </a:stretch>
        </p:blipFill>
        <p:spPr>
          <a:xfrm>
            <a:off x="515963" y="1384844"/>
            <a:ext cx="673150" cy="19045"/>
          </a:xfrm>
          <a:prstGeom prst="rect">
            <a:avLst/>
          </a:prstGeom>
        </p:spPr>
      </p:pic>
      <p:pic>
        <p:nvPicPr>
          <p:cNvPr id="12" name="object 9"/>
          <p:cNvPicPr/>
          <p:nvPr/>
        </p:nvPicPr>
        <p:blipFill>
          <a:blip r:embed="rId8" cstate="print"/>
          <a:stretch>
            <a:fillRect/>
          </a:stretch>
        </p:blipFill>
        <p:spPr>
          <a:xfrm>
            <a:off x="8628594" y="1746122"/>
            <a:ext cx="609547" cy="266684"/>
          </a:xfrm>
          <a:prstGeom prst="rect">
            <a:avLst/>
          </a:prstGeom>
        </p:spPr>
      </p:pic>
      <p:pic>
        <p:nvPicPr>
          <p:cNvPr id="13" name="object 10"/>
          <p:cNvPicPr/>
          <p:nvPr/>
        </p:nvPicPr>
        <p:blipFill>
          <a:blip r:embed="rId9" cstate="print"/>
          <a:stretch>
            <a:fillRect/>
          </a:stretch>
        </p:blipFill>
        <p:spPr>
          <a:xfrm>
            <a:off x="10813722" y="1746122"/>
            <a:ext cx="711143" cy="266684"/>
          </a:xfrm>
          <a:prstGeom prst="rect">
            <a:avLst/>
          </a:prstGeom>
        </p:spPr>
      </p:pic>
      <p:pic>
        <p:nvPicPr>
          <p:cNvPr id="14" name="object 11"/>
          <p:cNvPicPr/>
          <p:nvPr/>
        </p:nvPicPr>
        <p:blipFill>
          <a:blip r:embed="rId10" cstate="print"/>
          <a:stretch>
            <a:fillRect/>
          </a:stretch>
        </p:blipFill>
        <p:spPr>
          <a:xfrm>
            <a:off x="10813722" y="2069959"/>
            <a:ext cx="711143" cy="279374"/>
          </a:xfrm>
          <a:prstGeom prst="rect">
            <a:avLst/>
          </a:prstGeom>
        </p:spPr>
      </p:pic>
      <p:pic>
        <p:nvPicPr>
          <p:cNvPr id="15" name="object 12"/>
          <p:cNvPicPr/>
          <p:nvPr/>
        </p:nvPicPr>
        <p:blipFill>
          <a:blip r:embed="rId11" cstate="print"/>
          <a:stretch>
            <a:fillRect/>
          </a:stretch>
        </p:blipFill>
        <p:spPr>
          <a:xfrm>
            <a:off x="10858166" y="2603308"/>
            <a:ext cx="666699" cy="279393"/>
          </a:xfrm>
          <a:prstGeom prst="rect">
            <a:avLst/>
          </a:prstGeom>
        </p:spPr>
      </p:pic>
      <p:pic>
        <p:nvPicPr>
          <p:cNvPr id="16" name="object 13"/>
          <p:cNvPicPr/>
          <p:nvPr/>
        </p:nvPicPr>
        <p:blipFill>
          <a:blip r:embed="rId12" cstate="print"/>
          <a:stretch>
            <a:fillRect/>
          </a:stretch>
        </p:blipFill>
        <p:spPr>
          <a:xfrm>
            <a:off x="11137539" y="2920791"/>
            <a:ext cx="387326" cy="279393"/>
          </a:xfrm>
          <a:prstGeom prst="rect">
            <a:avLst/>
          </a:prstGeom>
        </p:spPr>
      </p:pic>
      <p:pic>
        <p:nvPicPr>
          <p:cNvPr id="17" name="object 14"/>
          <p:cNvPicPr/>
          <p:nvPr/>
        </p:nvPicPr>
        <p:blipFill>
          <a:blip r:embed="rId13" cstate="print"/>
          <a:stretch>
            <a:fillRect/>
          </a:stretch>
        </p:blipFill>
        <p:spPr>
          <a:xfrm>
            <a:off x="10623235" y="3244628"/>
            <a:ext cx="901630" cy="279374"/>
          </a:xfrm>
          <a:prstGeom prst="rect">
            <a:avLst/>
          </a:prstGeom>
        </p:spPr>
      </p:pic>
      <p:pic>
        <p:nvPicPr>
          <p:cNvPr id="18" name="object 15"/>
          <p:cNvPicPr/>
          <p:nvPr/>
        </p:nvPicPr>
        <p:blipFill>
          <a:blip r:embed="rId14" cstate="print"/>
          <a:stretch>
            <a:fillRect/>
          </a:stretch>
        </p:blipFill>
        <p:spPr>
          <a:xfrm>
            <a:off x="10343862" y="3784331"/>
            <a:ext cx="1181003" cy="279374"/>
          </a:xfrm>
          <a:prstGeom prst="rect">
            <a:avLst/>
          </a:prstGeom>
        </p:spPr>
      </p:pic>
      <p:pic>
        <p:nvPicPr>
          <p:cNvPr id="19" name="object 16"/>
          <p:cNvPicPr/>
          <p:nvPr/>
        </p:nvPicPr>
        <p:blipFill>
          <a:blip r:embed="rId15" cstate="print"/>
          <a:stretch>
            <a:fillRect/>
          </a:stretch>
        </p:blipFill>
        <p:spPr>
          <a:xfrm>
            <a:off x="10254698" y="4108168"/>
            <a:ext cx="1270167" cy="323057"/>
          </a:xfrm>
          <a:prstGeom prst="rect">
            <a:avLst/>
          </a:prstGeom>
        </p:spPr>
      </p:pic>
      <p:pic>
        <p:nvPicPr>
          <p:cNvPr id="20" name="object 17"/>
          <p:cNvPicPr/>
          <p:nvPr/>
        </p:nvPicPr>
        <p:blipFill>
          <a:blip r:embed="rId16" cstate="print"/>
          <a:stretch>
            <a:fillRect/>
          </a:stretch>
        </p:blipFill>
        <p:spPr>
          <a:xfrm>
            <a:off x="11061361" y="4654227"/>
            <a:ext cx="463504" cy="279374"/>
          </a:xfrm>
          <a:prstGeom prst="rect">
            <a:avLst/>
          </a:prstGeom>
        </p:spPr>
      </p:pic>
      <p:pic>
        <p:nvPicPr>
          <p:cNvPr id="21" name="object 18"/>
          <p:cNvPicPr/>
          <p:nvPr/>
        </p:nvPicPr>
        <p:blipFill>
          <a:blip r:embed="rId17" cstate="print"/>
          <a:stretch>
            <a:fillRect/>
          </a:stretch>
        </p:blipFill>
        <p:spPr>
          <a:xfrm>
            <a:off x="10826411" y="4971709"/>
            <a:ext cx="698454" cy="279374"/>
          </a:xfrm>
          <a:prstGeom prst="rect">
            <a:avLst/>
          </a:prstGeom>
        </p:spPr>
      </p:pic>
      <p:pic>
        <p:nvPicPr>
          <p:cNvPr id="22" name="object 19"/>
          <p:cNvPicPr/>
          <p:nvPr/>
        </p:nvPicPr>
        <p:blipFill>
          <a:blip r:embed="rId18" cstate="print"/>
          <a:stretch>
            <a:fillRect/>
          </a:stretch>
        </p:blipFill>
        <p:spPr>
          <a:xfrm>
            <a:off x="11061360" y="5308218"/>
            <a:ext cx="463505" cy="279393"/>
          </a:xfrm>
          <a:prstGeom prst="rect">
            <a:avLst/>
          </a:prstGeom>
        </p:spPr>
      </p:pic>
      <p:pic>
        <p:nvPicPr>
          <p:cNvPr id="23" name="object 20"/>
          <p:cNvPicPr/>
          <p:nvPr/>
        </p:nvPicPr>
        <p:blipFill>
          <a:blip r:embed="rId19" cstate="print"/>
          <a:stretch>
            <a:fillRect/>
          </a:stretch>
        </p:blipFill>
        <p:spPr>
          <a:xfrm>
            <a:off x="8977812" y="5644746"/>
            <a:ext cx="260329" cy="279393"/>
          </a:xfrm>
          <a:prstGeom prst="rect">
            <a:avLst/>
          </a:prstGeom>
        </p:spPr>
      </p:pic>
      <p:pic>
        <p:nvPicPr>
          <p:cNvPr id="24" name="object 21"/>
          <p:cNvPicPr/>
          <p:nvPr/>
        </p:nvPicPr>
        <p:blipFill>
          <a:blip r:embed="rId20" cstate="print"/>
          <a:stretch>
            <a:fillRect/>
          </a:stretch>
        </p:blipFill>
        <p:spPr>
          <a:xfrm>
            <a:off x="11194692" y="5644746"/>
            <a:ext cx="330173" cy="279393"/>
          </a:xfrm>
          <a:prstGeom prst="rect">
            <a:avLst/>
          </a:prstGeom>
        </p:spPr>
      </p:pic>
      <p:sp>
        <p:nvSpPr>
          <p:cNvPr id="30" name="object 27"/>
          <p:cNvSpPr txBox="1"/>
          <p:nvPr/>
        </p:nvSpPr>
        <p:spPr>
          <a:xfrm>
            <a:off x="1635361" y="1904586"/>
            <a:ext cx="995058" cy="269066"/>
          </a:xfrm>
          <a:prstGeom prst="rect">
            <a:avLst/>
          </a:prstGeom>
        </p:spPr>
        <p:txBody>
          <a:bodyPr vert="horz" wrap="square" lIns="0" tIns="7701" rIns="0" bIns="0" rtlCol="0">
            <a:spAutoFit/>
          </a:bodyPr>
          <a:lstStyle/>
          <a:p>
            <a:pPr marL="7701">
              <a:spcBef>
                <a:spcPts val="61"/>
              </a:spcBef>
            </a:pPr>
            <a:r>
              <a:rPr lang="cs-CZ" sz="1698" b="1" spc="-45" dirty="0" smtClean="0">
                <a:cs typeface="Futura PT Demi"/>
              </a:rPr>
              <a:t>Rafinérie</a:t>
            </a:r>
            <a:endParaRPr lang="cs-CZ" sz="1698" dirty="0">
              <a:cs typeface="Futura PT Demi"/>
            </a:endParaRPr>
          </a:p>
        </p:txBody>
      </p:sp>
      <p:sp>
        <p:nvSpPr>
          <p:cNvPr id="31" name="object 28"/>
          <p:cNvSpPr txBox="1"/>
          <p:nvPr/>
        </p:nvSpPr>
        <p:spPr>
          <a:xfrm>
            <a:off x="1635361" y="2939523"/>
            <a:ext cx="1387773" cy="269066"/>
          </a:xfrm>
          <a:prstGeom prst="rect">
            <a:avLst/>
          </a:prstGeom>
        </p:spPr>
        <p:txBody>
          <a:bodyPr vert="horz" wrap="square" lIns="0" tIns="7701" rIns="0" bIns="0" rtlCol="0">
            <a:spAutoFit/>
          </a:bodyPr>
          <a:lstStyle/>
          <a:p>
            <a:pPr marL="7701">
              <a:spcBef>
                <a:spcPts val="61"/>
              </a:spcBef>
            </a:pPr>
            <a:r>
              <a:rPr lang="cs-CZ" sz="1698" b="1" spc="-52" dirty="0" smtClean="0">
                <a:solidFill>
                  <a:srgbClr val="FF0000"/>
                </a:solidFill>
                <a:cs typeface="Futura PT Demi"/>
              </a:rPr>
              <a:t>Petrochemie</a:t>
            </a:r>
            <a:endParaRPr lang="cs-CZ" sz="1698" dirty="0">
              <a:solidFill>
                <a:srgbClr val="FF0000"/>
              </a:solidFill>
              <a:cs typeface="Futura PT Demi"/>
            </a:endParaRPr>
          </a:p>
        </p:txBody>
      </p:sp>
      <p:sp>
        <p:nvSpPr>
          <p:cNvPr id="32" name="object 29"/>
          <p:cNvSpPr txBox="1"/>
          <p:nvPr/>
        </p:nvSpPr>
        <p:spPr>
          <a:xfrm>
            <a:off x="1635361" y="3949156"/>
            <a:ext cx="1296505" cy="269066"/>
          </a:xfrm>
          <a:prstGeom prst="rect">
            <a:avLst/>
          </a:prstGeom>
        </p:spPr>
        <p:txBody>
          <a:bodyPr vert="horz" wrap="square" lIns="0" tIns="7701" rIns="0" bIns="0" rtlCol="0">
            <a:spAutoFit/>
          </a:bodyPr>
          <a:lstStyle/>
          <a:p>
            <a:pPr marL="7701">
              <a:spcBef>
                <a:spcPts val="61"/>
              </a:spcBef>
            </a:pPr>
            <a:r>
              <a:rPr lang="cs-CZ" sz="1698" b="1" spc="-45" dirty="0" smtClean="0">
                <a:cs typeface="Futura PT Demi"/>
              </a:rPr>
              <a:t>Energetika</a:t>
            </a:r>
            <a:endParaRPr lang="cs-CZ" sz="1698" dirty="0">
              <a:cs typeface="Futura PT Demi"/>
            </a:endParaRPr>
          </a:p>
        </p:txBody>
      </p:sp>
      <p:sp>
        <p:nvSpPr>
          <p:cNvPr id="33" name="object 30"/>
          <p:cNvSpPr txBox="1"/>
          <p:nvPr/>
        </p:nvSpPr>
        <p:spPr>
          <a:xfrm>
            <a:off x="1635361" y="5046271"/>
            <a:ext cx="1387773" cy="269066"/>
          </a:xfrm>
          <a:prstGeom prst="rect">
            <a:avLst/>
          </a:prstGeom>
        </p:spPr>
        <p:txBody>
          <a:bodyPr vert="horz" wrap="square" lIns="0" tIns="7701" rIns="0" bIns="0" rtlCol="0">
            <a:spAutoFit/>
          </a:bodyPr>
          <a:lstStyle/>
          <a:p>
            <a:pPr marL="7701">
              <a:spcBef>
                <a:spcPts val="61"/>
              </a:spcBef>
            </a:pPr>
            <a:r>
              <a:rPr lang="cs-CZ" sz="1698" b="1" spc="-45" dirty="0" smtClean="0">
                <a:cs typeface="Futura PT Demi"/>
              </a:rPr>
              <a:t>Maloobchod</a:t>
            </a:r>
            <a:endParaRPr lang="cs-CZ" sz="1698" dirty="0">
              <a:cs typeface="Futura PT Demi"/>
            </a:endParaRPr>
          </a:p>
        </p:txBody>
      </p:sp>
      <p:sp>
        <p:nvSpPr>
          <p:cNvPr id="34" name="object 31"/>
          <p:cNvSpPr txBox="1"/>
          <p:nvPr/>
        </p:nvSpPr>
        <p:spPr>
          <a:xfrm>
            <a:off x="8981867" y="1352144"/>
            <a:ext cx="372357" cy="184680"/>
          </a:xfrm>
          <a:prstGeom prst="rect">
            <a:avLst/>
          </a:prstGeom>
        </p:spPr>
        <p:txBody>
          <a:bodyPr vert="horz" wrap="square" lIns="0" tIns="7316" rIns="0" bIns="0" rtlCol="0">
            <a:spAutoFit/>
          </a:bodyPr>
          <a:lstStyle/>
          <a:p>
            <a:pPr marL="7701">
              <a:spcBef>
                <a:spcPts val="58"/>
              </a:spcBef>
            </a:pPr>
            <a:r>
              <a:rPr lang="cs-CZ" sz="1152" b="1" spc="-3" dirty="0" smtClean="0">
                <a:cs typeface="Arial"/>
              </a:rPr>
              <a:t>NYNÍ</a:t>
            </a:r>
            <a:endParaRPr lang="cs-CZ" sz="1152" dirty="0">
              <a:cs typeface="Arial"/>
            </a:endParaRPr>
          </a:p>
        </p:txBody>
      </p:sp>
      <p:sp>
        <p:nvSpPr>
          <p:cNvPr id="35" name="object 32"/>
          <p:cNvSpPr txBox="1"/>
          <p:nvPr/>
        </p:nvSpPr>
        <p:spPr>
          <a:xfrm>
            <a:off x="10893072" y="1352144"/>
            <a:ext cx="340397" cy="184680"/>
          </a:xfrm>
          <a:prstGeom prst="rect">
            <a:avLst/>
          </a:prstGeom>
        </p:spPr>
        <p:txBody>
          <a:bodyPr vert="horz" wrap="square" lIns="0" tIns="7316" rIns="0" bIns="0" rtlCol="0">
            <a:spAutoFit/>
          </a:bodyPr>
          <a:lstStyle/>
          <a:p>
            <a:pPr marL="7701">
              <a:spcBef>
                <a:spcPts val="58"/>
              </a:spcBef>
            </a:pPr>
            <a:r>
              <a:rPr lang="cs-CZ" sz="1152" b="1" spc="-3" dirty="0" smtClean="0">
                <a:solidFill>
                  <a:srgbClr val="689425"/>
                </a:solidFill>
                <a:cs typeface="Arial"/>
              </a:rPr>
              <a:t>2030</a:t>
            </a:r>
            <a:endParaRPr lang="cs-CZ" sz="1152" b="1" dirty="0">
              <a:solidFill>
                <a:srgbClr val="689425"/>
              </a:solidFill>
              <a:cs typeface="Arial"/>
            </a:endParaRPr>
          </a:p>
        </p:txBody>
      </p:sp>
      <p:pic>
        <p:nvPicPr>
          <p:cNvPr id="36" name="object 33"/>
          <p:cNvPicPr/>
          <p:nvPr/>
        </p:nvPicPr>
        <p:blipFill>
          <a:blip r:embed="rId21" cstate="print"/>
          <a:stretch>
            <a:fillRect/>
          </a:stretch>
        </p:blipFill>
        <p:spPr>
          <a:xfrm>
            <a:off x="8990522" y="2069959"/>
            <a:ext cx="247620" cy="279374"/>
          </a:xfrm>
          <a:prstGeom prst="rect">
            <a:avLst/>
          </a:prstGeom>
        </p:spPr>
      </p:pic>
      <p:pic>
        <p:nvPicPr>
          <p:cNvPr id="37" name="object 34"/>
          <p:cNvPicPr/>
          <p:nvPr/>
        </p:nvPicPr>
        <p:blipFill>
          <a:blip r:embed="rId22" cstate="print"/>
          <a:stretch>
            <a:fillRect/>
          </a:stretch>
        </p:blipFill>
        <p:spPr>
          <a:xfrm>
            <a:off x="8622239" y="2603308"/>
            <a:ext cx="615903" cy="279393"/>
          </a:xfrm>
          <a:prstGeom prst="rect">
            <a:avLst/>
          </a:prstGeom>
        </p:spPr>
      </p:pic>
      <p:pic>
        <p:nvPicPr>
          <p:cNvPr id="38" name="object 35"/>
          <p:cNvPicPr/>
          <p:nvPr/>
        </p:nvPicPr>
        <p:blipFill>
          <a:blip r:embed="rId23" cstate="print"/>
          <a:stretch>
            <a:fillRect/>
          </a:stretch>
        </p:blipFill>
        <p:spPr>
          <a:xfrm>
            <a:off x="8171424" y="3784331"/>
            <a:ext cx="1066717" cy="279374"/>
          </a:xfrm>
          <a:prstGeom prst="rect">
            <a:avLst/>
          </a:prstGeom>
        </p:spPr>
      </p:pic>
      <p:pic>
        <p:nvPicPr>
          <p:cNvPr id="39" name="object 36"/>
          <p:cNvPicPr/>
          <p:nvPr/>
        </p:nvPicPr>
        <p:blipFill>
          <a:blip r:embed="rId24" cstate="print"/>
          <a:stretch>
            <a:fillRect/>
          </a:stretch>
        </p:blipFill>
        <p:spPr>
          <a:xfrm>
            <a:off x="8076050" y="4108168"/>
            <a:ext cx="1162091" cy="323057"/>
          </a:xfrm>
          <a:prstGeom prst="rect">
            <a:avLst/>
          </a:prstGeom>
        </p:spPr>
      </p:pic>
      <p:pic>
        <p:nvPicPr>
          <p:cNvPr id="40" name="object 37"/>
          <p:cNvPicPr/>
          <p:nvPr/>
        </p:nvPicPr>
        <p:blipFill>
          <a:blip r:embed="rId25" cstate="print"/>
          <a:stretch>
            <a:fillRect/>
          </a:stretch>
        </p:blipFill>
        <p:spPr>
          <a:xfrm>
            <a:off x="8774636" y="4654227"/>
            <a:ext cx="463506" cy="279374"/>
          </a:xfrm>
          <a:prstGeom prst="rect">
            <a:avLst/>
          </a:prstGeom>
        </p:spPr>
      </p:pic>
      <p:pic>
        <p:nvPicPr>
          <p:cNvPr id="41" name="object 38"/>
          <p:cNvPicPr/>
          <p:nvPr/>
        </p:nvPicPr>
        <p:blipFill>
          <a:blip r:embed="rId26" cstate="print"/>
          <a:stretch>
            <a:fillRect/>
          </a:stretch>
        </p:blipFill>
        <p:spPr>
          <a:xfrm>
            <a:off x="8753983" y="5308218"/>
            <a:ext cx="484160" cy="279393"/>
          </a:xfrm>
          <a:prstGeom prst="rect">
            <a:avLst/>
          </a:prstGeom>
        </p:spPr>
      </p:pic>
      <p:pic>
        <p:nvPicPr>
          <p:cNvPr id="42" name="object 39"/>
          <p:cNvPicPr/>
          <p:nvPr/>
        </p:nvPicPr>
        <p:blipFill>
          <a:blip r:embed="rId27" cstate="print"/>
          <a:stretch>
            <a:fillRect/>
          </a:stretch>
        </p:blipFill>
        <p:spPr>
          <a:xfrm>
            <a:off x="8838125" y="4971710"/>
            <a:ext cx="400017" cy="279374"/>
          </a:xfrm>
          <a:prstGeom prst="rect">
            <a:avLst/>
          </a:prstGeom>
        </p:spPr>
      </p:pic>
      <p:pic>
        <p:nvPicPr>
          <p:cNvPr id="43" name="object 40"/>
          <p:cNvPicPr/>
          <p:nvPr/>
        </p:nvPicPr>
        <p:blipFill>
          <a:blip r:embed="rId21" cstate="print"/>
          <a:stretch>
            <a:fillRect/>
          </a:stretch>
        </p:blipFill>
        <p:spPr>
          <a:xfrm>
            <a:off x="8990522" y="2920791"/>
            <a:ext cx="247620" cy="279393"/>
          </a:xfrm>
          <a:prstGeom prst="rect">
            <a:avLst/>
          </a:prstGeom>
        </p:spPr>
      </p:pic>
      <p:pic>
        <p:nvPicPr>
          <p:cNvPr id="44" name="object 41"/>
          <p:cNvPicPr/>
          <p:nvPr/>
        </p:nvPicPr>
        <p:blipFill>
          <a:blip r:embed="rId21" cstate="print"/>
          <a:stretch>
            <a:fillRect/>
          </a:stretch>
        </p:blipFill>
        <p:spPr>
          <a:xfrm>
            <a:off x="8990522" y="3244627"/>
            <a:ext cx="247620" cy="279374"/>
          </a:xfrm>
          <a:prstGeom prst="rect">
            <a:avLst/>
          </a:prstGeom>
        </p:spPr>
      </p:pic>
      <p:graphicFrame>
        <p:nvGraphicFramePr>
          <p:cNvPr id="54" name="object 42"/>
          <p:cNvGraphicFramePr>
            <a:graphicFrameLocks noGrp="1"/>
          </p:cNvGraphicFramePr>
          <p:nvPr>
            <p:extLst/>
          </p:nvPr>
        </p:nvGraphicFramePr>
        <p:xfrm>
          <a:off x="4081342" y="1815110"/>
          <a:ext cx="7393240" cy="4107746"/>
        </p:xfrm>
        <a:graphic>
          <a:graphicData uri="http://schemas.openxmlformats.org/drawingml/2006/table">
            <a:tbl>
              <a:tblPr firstRow="1" bandRow="1">
                <a:tableStyleId>{2D5ABB26-0587-4C30-8999-92F81FD0307C}</a:tableStyleId>
              </a:tblPr>
              <a:tblGrid>
                <a:gridCol w="3886866">
                  <a:extLst>
                    <a:ext uri="{9D8B030D-6E8A-4147-A177-3AD203B41FA5}">
                      <a16:colId xmlns:a16="http://schemas.microsoft.com/office/drawing/2014/main" val="20000"/>
                    </a:ext>
                  </a:extLst>
                </a:gridCol>
                <a:gridCol w="1981518">
                  <a:extLst>
                    <a:ext uri="{9D8B030D-6E8A-4147-A177-3AD203B41FA5}">
                      <a16:colId xmlns:a16="http://schemas.microsoft.com/office/drawing/2014/main" val="20001"/>
                    </a:ext>
                  </a:extLst>
                </a:gridCol>
                <a:gridCol w="1524856">
                  <a:extLst>
                    <a:ext uri="{9D8B030D-6E8A-4147-A177-3AD203B41FA5}">
                      <a16:colId xmlns:a16="http://schemas.microsoft.com/office/drawing/2014/main" val="20002"/>
                    </a:ext>
                  </a:extLst>
                </a:gridCol>
              </a:tblGrid>
              <a:tr h="222567">
                <a:tc>
                  <a:txBody>
                    <a:bodyPr/>
                    <a:lstStyle/>
                    <a:p>
                      <a:pPr marL="31750" rtl="0">
                        <a:lnSpc>
                          <a:spcPts val="1635"/>
                        </a:lnSpc>
                      </a:pPr>
                      <a:r>
                        <a:rPr lang="cs-CZ" sz="1200" spc="10" dirty="0" smtClean="0">
                          <a:latin typeface="Arial"/>
                          <a:cs typeface="Arial"/>
                        </a:rPr>
                        <a:t>Produkce</a:t>
                      </a:r>
                      <a:r>
                        <a:rPr lang="cs-CZ" sz="1200" spc="10" baseline="0" dirty="0" smtClean="0">
                          <a:latin typeface="Arial"/>
                          <a:cs typeface="Arial"/>
                        </a:rPr>
                        <a:t> fosilních paliv</a:t>
                      </a:r>
                      <a:endParaRPr lang="cs-CZ" sz="1200" dirty="0">
                        <a:latin typeface="Arial"/>
                        <a:cs typeface="Arial"/>
                      </a:endParaRPr>
                    </a:p>
                  </a:txBody>
                  <a:tcPr marL="0" marR="0" marT="0" marB="0"/>
                </a:tc>
                <a:tc>
                  <a:txBody>
                    <a:bodyPr/>
                    <a:lstStyle/>
                    <a:p>
                      <a:pPr marR="836930" algn="r" rtl="0">
                        <a:lnSpc>
                          <a:spcPts val="1635"/>
                        </a:lnSpc>
                      </a:pPr>
                      <a:r>
                        <a:rPr lang="cs-CZ" sz="900" b="1" spc="15" dirty="0" smtClean="0">
                          <a:solidFill>
                            <a:schemeClr val="bg1"/>
                          </a:solidFill>
                          <a:latin typeface="Arial"/>
                          <a:cs typeface="Arial"/>
                        </a:rPr>
                        <a:t>≈</a:t>
                      </a:r>
                      <a:r>
                        <a:rPr lang="cs-CZ" sz="900" b="1" spc="-25" dirty="0" smtClean="0">
                          <a:solidFill>
                            <a:schemeClr val="bg1"/>
                          </a:solidFill>
                          <a:latin typeface="Arial"/>
                          <a:cs typeface="Arial"/>
                        </a:rPr>
                        <a:t> </a:t>
                      </a:r>
                      <a:r>
                        <a:rPr lang="cs-CZ" sz="900" b="1" spc="15" dirty="0" smtClean="0">
                          <a:solidFill>
                            <a:schemeClr val="bg1"/>
                          </a:solidFill>
                          <a:latin typeface="Arial"/>
                          <a:cs typeface="Arial"/>
                        </a:rPr>
                        <a:t>5</a:t>
                      </a:r>
                      <a:r>
                        <a:rPr lang="cs-CZ" sz="900" b="1" spc="-20" dirty="0" smtClean="0">
                          <a:solidFill>
                            <a:schemeClr val="bg1"/>
                          </a:solidFill>
                          <a:latin typeface="Arial"/>
                          <a:cs typeface="Arial"/>
                        </a:rPr>
                        <a:t> </a:t>
                      </a:r>
                      <a:r>
                        <a:rPr lang="cs-CZ" sz="900" b="1" spc="15" dirty="0" err="1" smtClean="0">
                          <a:solidFill>
                            <a:schemeClr val="bg1"/>
                          </a:solidFill>
                          <a:latin typeface="Arial"/>
                          <a:cs typeface="Arial"/>
                        </a:rPr>
                        <a:t>Mt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0" marB="0"/>
                </a:tc>
                <a:tc>
                  <a:txBody>
                    <a:bodyPr/>
                    <a:lstStyle/>
                    <a:p>
                      <a:pPr marR="34290" algn="r" rtl="0">
                        <a:lnSpc>
                          <a:spcPts val="1635"/>
                        </a:lnSpc>
                      </a:pPr>
                      <a:r>
                        <a:rPr lang="cs-CZ" sz="900" b="1" spc="15" dirty="0" smtClean="0">
                          <a:solidFill>
                            <a:schemeClr val="bg1"/>
                          </a:solidFill>
                          <a:latin typeface="Arial"/>
                          <a:cs typeface="Arial"/>
                        </a:rPr>
                        <a:t>≈</a:t>
                      </a:r>
                      <a:r>
                        <a:rPr lang="cs-CZ" sz="900" b="1" spc="-25" dirty="0" smtClean="0">
                          <a:solidFill>
                            <a:schemeClr val="bg1"/>
                          </a:solidFill>
                          <a:latin typeface="Arial"/>
                          <a:cs typeface="Arial"/>
                        </a:rPr>
                        <a:t> 4</a:t>
                      </a:r>
                      <a:r>
                        <a:rPr lang="cs-CZ" sz="900" b="1" spc="15" dirty="0" smtClean="0">
                          <a:solidFill>
                            <a:schemeClr val="bg1"/>
                          </a:solidFill>
                          <a:latin typeface="Arial"/>
                          <a:cs typeface="Arial"/>
                        </a:rPr>
                        <a:t>,4</a:t>
                      </a:r>
                      <a:r>
                        <a:rPr lang="cs-CZ" sz="900" b="1" spc="-20" dirty="0" smtClean="0">
                          <a:solidFill>
                            <a:schemeClr val="bg1"/>
                          </a:solidFill>
                          <a:latin typeface="Arial"/>
                          <a:cs typeface="Arial"/>
                        </a:rPr>
                        <a:t> </a:t>
                      </a:r>
                      <a:r>
                        <a:rPr lang="cs-CZ" sz="900" b="1" spc="15" dirty="0" err="1" smtClean="0">
                          <a:solidFill>
                            <a:schemeClr val="bg1"/>
                          </a:solidFill>
                          <a:latin typeface="Arial"/>
                          <a:cs typeface="Arial"/>
                        </a:rPr>
                        <a:t>Mt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0" marB="0"/>
                </a:tc>
                <a:extLst>
                  <a:ext uri="{0D108BD9-81ED-4DB2-BD59-A6C34878D82A}">
                    <a16:rowId xmlns:a16="http://schemas.microsoft.com/office/drawing/2014/main" val="10000"/>
                  </a:ext>
                </a:extLst>
              </a:tr>
              <a:tr h="434738">
                <a:tc>
                  <a:txBody>
                    <a:bodyPr/>
                    <a:lstStyle/>
                    <a:p>
                      <a:pPr marL="31750" rtl="0">
                        <a:lnSpc>
                          <a:spcPct val="100000"/>
                        </a:lnSpc>
                        <a:spcBef>
                          <a:spcPts val="1205"/>
                        </a:spcBef>
                      </a:pPr>
                      <a:r>
                        <a:rPr lang="cs-CZ" sz="1200" spc="10" dirty="0" smtClean="0">
                          <a:latin typeface="Arial"/>
                          <a:cs typeface="Arial"/>
                        </a:rPr>
                        <a:t>Produkce</a:t>
                      </a:r>
                      <a:r>
                        <a:rPr lang="cs-CZ" sz="1200" spc="10" baseline="0" dirty="0" smtClean="0">
                          <a:latin typeface="Arial"/>
                          <a:cs typeface="Arial"/>
                        </a:rPr>
                        <a:t> biopaliv</a:t>
                      </a:r>
                      <a:r>
                        <a:rPr lang="cs-CZ" sz="1200" spc="-5" dirty="0" smtClean="0">
                          <a:latin typeface="Arial"/>
                          <a:cs typeface="Arial"/>
                        </a:rPr>
                        <a:t> </a:t>
                      </a:r>
                      <a:r>
                        <a:rPr lang="cs-CZ" sz="1200" spc="15" dirty="0" smtClean="0">
                          <a:latin typeface="Arial"/>
                          <a:cs typeface="Arial"/>
                        </a:rPr>
                        <a:t>(2.</a:t>
                      </a:r>
                      <a:r>
                        <a:rPr lang="cs-CZ" sz="1200" spc="15" baseline="0" dirty="0" smtClean="0">
                          <a:latin typeface="Arial"/>
                          <a:cs typeface="Arial"/>
                        </a:rPr>
                        <a:t> generace</a:t>
                      </a:r>
                      <a:r>
                        <a:rPr lang="cs-CZ" sz="1200" spc="15" dirty="0" smtClean="0">
                          <a:latin typeface="Arial"/>
                          <a:cs typeface="Arial"/>
                        </a:rPr>
                        <a:t>)</a:t>
                      </a:r>
                      <a:endParaRPr lang="cs-CZ" sz="1200" dirty="0">
                        <a:latin typeface="Arial"/>
                        <a:cs typeface="Arial"/>
                      </a:endParaRPr>
                    </a:p>
                  </a:txBody>
                  <a:tcPr marL="0" marR="0" marT="92801" marB="0"/>
                </a:tc>
                <a:tc>
                  <a:txBody>
                    <a:bodyPr/>
                    <a:lstStyle/>
                    <a:p>
                      <a:pPr marR="845819" algn="r" rtl="0">
                        <a:lnSpc>
                          <a:spcPct val="100000"/>
                        </a:lnSpc>
                        <a:spcBef>
                          <a:spcPts val="1125"/>
                        </a:spcBef>
                      </a:pPr>
                      <a:r>
                        <a:rPr lang="cs-CZ" sz="900" b="1" dirty="0" smtClean="0">
                          <a:solidFill>
                            <a:schemeClr val="bg1"/>
                          </a:solidFill>
                          <a:latin typeface="Arial"/>
                          <a:cs typeface="Arial"/>
                        </a:rPr>
                        <a:t>-</a:t>
                      </a:r>
                      <a:endParaRPr lang="cs-CZ" sz="900" dirty="0">
                        <a:solidFill>
                          <a:schemeClr val="bg1"/>
                        </a:solidFill>
                        <a:latin typeface="Arial"/>
                        <a:cs typeface="Arial"/>
                      </a:endParaRPr>
                    </a:p>
                  </a:txBody>
                  <a:tcPr marL="0" marR="0" marT="86640" marB="0"/>
                </a:tc>
                <a:tc>
                  <a:txBody>
                    <a:bodyPr/>
                    <a:lstStyle/>
                    <a:p>
                      <a:pPr marR="24130" algn="r" rtl="0">
                        <a:lnSpc>
                          <a:spcPct val="100000"/>
                        </a:lnSpc>
                        <a:spcBef>
                          <a:spcPts val="1205"/>
                        </a:spcBef>
                      </a:pPr>
                      <a:r>
                        <a:rPr lang="cs-CZ" sz="900" b="1" spc="15" dirty="0" smtClean="0">
                          <a:solidFill>
                            <a:schemeClr val="bg1"/>
                          </a:solidFill>
                          <a:latin typeface="Arial"/>
                          <a:cs typeface="Arial"/>
                        </a:rPr>
                        <a:t>≈</a:t>
                      </a:r>
                      <a:r>
                        <a:rPr lang="cs-CZ" sz="900" b="1" spc="-25" dirty="0" smtClean="0">
                          <a:solidFill>
                            <a:schemeClr val="bg1"/>
                          </a:solidFill>
                          <a:latin typeface="Arial"/>
                          <a:cs typeface="Arial"/>
                        </a:rPr>
                        <a:t> 0,</a:t>
                      </a:r>
                      <a:r>
                        <a:rPr lang="cs-CZ" sz="900" b="1" spc="15" dirty="0" smtClean="0">
                          <a:solidFill>
                            <a:schemeClr val="bg1"/>
                          </a:solidFill>
                          <a:latin typeface="Arial"/>
                          <a:cs typeface="Arial"/>
                        </a:rPr>
                        <a:t>2</a:t>
                      </a:r>
                      <a:r>
                        <a:rPr lang="cs-CZ" sz="900" b="1" spc="-20" dirty="0" smtClean="0">
                          <a:solidFill>
                            <a:schemeClr val="bg1"/>
                          </a:solidFill>
                          <a:latin typeface="Arial"/>
                          <a:cs typeface="Arial"/>
                        </a:rPr>
                        <a:t> </a:t>
                      </a:r>
                      <a:r>
                        <a:rPr lang="cs-CZ" sz="900" b="1" spc="15" dirty="0" err="1" smtClean="0">
                          <a:solidFill>
                            <a:schemeClr val="bg1"/>
                          </a:solidFill>
                          <a:latin typeface="Arial"/>
                          <a:cs typeface="Arial"/>
                        </a:rPr>
                        <a:t>Mt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92801" marB="0"/>
                </a:tc>
                <a:extLst>
                  <a:ext uri="{0D108BD9-81ED-4DB2-BD59-A6C34878D82A}">
                    <a16:rowId xmlns:a16="http://schemas.microsoft.com/office/drawing/2014/main" val="10001"/>
                  </a:ext>
                </a:extLst>
              </a:tr>
              <a:tr h="431657">
                <a:tc>
                  <a:txBody>
                    <a:bodyPr/>
                    <a:lstStyle/>
                    <a:p>
                      <a:pPr rtl="0">
                        <a:lnSpc>
                          <a:spcPct val="100000"/>
                        </a:lnSpc>
                        <a:spcBef>
                          <a:spcPts val="5"/>
                        </a:spcBef>
                      </a:pPr>
                      <a:endParaRPr lang="cs-CZ" sz="1200" dirty="0" smtClean="0">
                        <a:solidFill>
                          <a:srgbClr val="FF0000"/>
                        </a:solidFill>
                        <a:latin typeface="Times New Roman"/>
                        <a:cs typeface="Times New Roman"/>
                      </a:endParaRPr>
                    </a:p>
                    <a:p>
                      <a:pPr marL="31750" rtl="0">
                        <a:lnSpc>
                          <a:spcPct val="100000"/>
                        </a:lnSpc>
                      </a:pPr>
                      <a:r>
                        <a:rPr lang="cs-CZ" sz="1200" spc="15" dirty="0" smtClean="0">
                          <a:solidFill>
                            <a:srgbClr val="FF0000"/>
                          </a:solidFill>
                          <a:latin typeface="Arial"/>
                          <a:cs typeface="Arial"/>
                        </a:rPr>
                        <a:t>Výrobní</a:t>
                      </a:r>
                      <a:r>
                        <a:rPr lang="cs-CZ" sz="1200" spc="15" baseline="0" dirty="0" smtClean="0">
                          <a:solidFill>
                            <a:srgbClr val="FF0000"/>
                          </a:solidFill>
                          <a:latin typeface="Arial"/>
                          <a:cs typeface="Arial"/>
                        </a:rPr>
                        <a:t> kapacita polymerů</a:t>
                      </a:r>
                      <a:endParaRPr lang="cs-CZ" sz="1200" dirty="0">
                        <a:solidFill>
                          <a:srgbClr val="FF0000"/>
                        </a:solidFill>
                        <a:latin typeface="Arial"/>
                        <a:cs typeface="Arial"/>
                      </a:endParaRPr>
                    </a:p>
                  </a:txBody>
                  <a:tcPr marL="0" marR="0" marT="385" marB="0"/>
                </a:tc>
                <a:tc>
                  <a:txBody>
                    <a:bodyPr/>
                    <a:lstStyle/>
                    <a:p>
                      <a:pPr algn="r" rtl="0">
                        <a:lnSpc>
                          <a:spcPct val="100000"/>
                        </a:lnSpc>
                        <a:spcBef>
                          <a:spcPts val="35"/>
                        </a:spcBef>
                      </a:pPr>
                      <a:endParaRPr lang="cs-CZ" sz="1300" dirty="0" smtClean="0">
                        <a:solidFill>
                          <a:schemeClr val="bg1"/>
                        </a:solidFill>
                        <a:latin typeface="Times New Roman"/>
                        <a:cs typeface="Times New Roman"/>
                      </a:endParaRPr>
                    </a:p>
                    <a:p>
                      <a:pPr marR="845819" algn="r" rtl="0">
                        <a:lnSpc>
                          <a:spcPct val="100000"/>
                        </a:lnSpc>
                        <a:spcBef>
                          <a:spcPts val="5"/>
                        </a:spcBef>
                      </a:pPr>
                      <a:r>
                        <a:rPr lang="cs-CZ" sz="900" b="1" spc="15" dirty="0" smtClean="0">
                          <a:solidFill>
                            <a:schemeClr val="bg1"/>
                          </a:solidFill>
                          <a:latin typeface="Arial"/>
                          <a:cs typeface="Arial"/>
                        </a:rPr>
                        <a:t>0,9</a:t>
                      </a:r>
                      <a:r>
                        <a:rPr lang="cs-CZ" sz="900" b="1" spc="-40" dirty="0" smtClean="0">
                          <a:solidFill>
                            <a:schemeClr val="bg1"/>
                          </a:solidFill>
                          <a:latin typeface="Arial"/>
                          <a:cs typeface="Arial"/>
                        </a:rPr>
                        <a:t> </a:t>
                      </a:r>
                      <a:r>
                        <a:rPr lang="cs-CZ" sz="900" b="1" spc="15" dirty="0" err="1" smtClean="0">
                          <a:solidFill>
                            <a:schemeClr val="bg1"/>
                          </a:solidFill>
                          <a:latin typeface="Arial"/>
                          <a:cs typeface="Arial"/>
                        </a:rPr>
                        <a:t>Mt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2695" marB="0"/>
                </a:tc>
                <a:tc>
                  <a:txBody>
                    <a:bodyPr/>
                    <a:lstStyle/>
                    <a:p>
                      <a:pPr rtl="0">
                        <a:lnSpc>
                          <a:spcPct val="100000"/>
                        </a:lnSpc>
                        <a:spcBef>
                          <a:spcPts val="35"/>
                        </a:spcBef>
                      </a:pPr>
                      <a:endParaRPr lang="cs-CZ" sz="1300" dirty="0" smtClean="0">
                        <a:solidFill>
                          <a:schemeClr val="bg1"/>
                        </a:solidFill>
                        <a:latin typeface="Times New Roman"/>
                        <a:cs typeface="Times New Roman"/>
                      </a:endParaRPr>
                    </a:p>
                    <a:p>
                      <a:pPr marR="34290" algn="r" rtl="0">
                        <a:lnSpc>
                          <a:spcPct val="100000"/>
                        </a:lnSpc>
                        <a:spcBef>
                          <a:spcPts val="5"/>
                        </a:spcBef>
                      </a:pPr>
                      <a:r>
                        <a:rPr lang="cs-CZ" sz="900" b="1" spc="15" dirty="0" smtClean="0">
                          <a:solidFill>
                            <a:schemeClr val="bg1"/>
                          </a:solidFill>
                          <a:latin typeface="Arial"/>
                          <a:cs typeface="Arial"/>
                        </a:rPr>
                        <a:t>1,2</a:t>
                      </a:r>
                      <a:r>
                        <a:rPr lang="cs-CZ" sz="900" b="1" spc="-35" dirty="0" smtClean="0">
                          <a:solidFill>
                            <a:schemeClr val="bg1"/>
                          </a:solidFill>
                          <a:latin typeface="Arial"/>
                          <a:cs typeface="Arial"/>
                        </a:rPr>
                        <a:t> </a:t>
                      </a:r>
                      <a:r>
                        <a:rPr lang="cs-CZ" sz="900" b="1" spc="15" dirty="0" err="1" smtClean="0">
                          <a:solidFill>
                            <a:schemeClr val="bg1"/>
                          </a:solidFill>
                          <a:latin typeface="Arial"/>
                          <a:cs typeface="Arial"/>
                        </a:rPr>
                        <a:t>Mt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2695" marB="0"/>
                </a:tc>
                <a:extLst>
                  <a:ext uri="{0D108BD9-81ED-4DB2-BD59-A6C34878D82A}">
                    <a16:rowId xmlns:a16="http://schemas.microsoft.com/office/drawing/2014/main" val="10002"/>
                  </a:ext>
                </a:extLst>
              </a:tr>
              <a:tr h="320374">
                <a:tc>
                  <a:txBody>
                    <a:bodyPr/>
                    <a:lstStyle/>
                    <a:p>
                      <a:pPr marL="31750" rtl="0">
                        <a:lnSpc>
                          <a:spcPct val="100000"/>
                        </a:lnSpc>
                        <a:spcBef>
                          <a:spcPts val="1250"/>
                        </a:spcBef>
                      </a:pPr>
                      <a:r>
                        <a:rPr lang="cs-CZ" sz="1200" spc="15" dirty="0" smtClean="0">
                          <a:solidFill>
                            <a:srgbClr val="FF0000"/>
                          </a:solidFill>
                          <a:latin typeface="Arial"/>
                          <a:cs typeface="Arial"/>
                        </a:rPr>
                        <a:t>Podíl alternativních</a:t>
                      </a:r>
                      <a:r>
                        <a:rPr lang="cs-CZ" sz="1200" spc="15" baseline="0" dirty="0" smtClean="0">
                          <a:solidFill>
                            <a:srgbClr val="FF0000"/>
                          </a:solidFill>
                          <a:latin typeface="Arial"/>
                          <a:cs typeface="Arial"/>
                        </a:rPr>
                        <a:t> vstupních surovin do petrochemie</a:t>
                      </a:r>
                      <a:endParaRPr lang="cs-CZ" sz="1200" dirty="0">
                        <a:solidFill>
                          <a:srgbClr val="FF0000"/>
                        </a:solidFill>
                        <a:latin typeface="Arial"/>
                        <a:cs typeface="Arial"/>
                      </a:endParaRPr>
                    </a:p>
                  </a:txBody>
                  <a:tcPr marL="0" marR="0" marT="96266" marB="0"/>
                </a:tc>
                <a:tc>
                  <a:txBody>
                    <a:bodyPr/>
                    <a:lstStyle/>
                    <a:p>
                      <a:pPr marR="845819" algn="r" rtl="0">
                        <a:lnSpc>
                          <a:spcPct val="100000"/>
                        </a:lnSpc>
                        <a:spcBef>
                          <a:spcPts val="1085"/>
                        </a:spcBef>
                      </a:pPr>
                      <a:r>
                        <a:rPr lang="cs-CZ" sz="900" b="1" dirty="0" smtClean="0">
                          <a:solidFill>
                            <a:schemeClr val="bg1"/>
                          </a:solidFill>
                          <a:latin typeface="Arial"/>
                          <a:cs typeface="Arial"/>
                        </a:rPr>
                        <a:t>-</a:t>
                      </a:r>
                      <a:endParaRPr lang="cs-CZ" sz="900" dirty="0">
                        <a:solidFill>
                          <a:schemeClr val="bg1"/>
                        </a:solidFill>
                        <a:latin typeface="Arial"/>
                        <a:cs typeface="Arial"/>
                      </a:endParaRPr>
                    </a:p>
                  </a:txBody>
                  <a:tcPr marL="0" marR="0" marT="83559" marB="0"/>
                </a:tc>
                <a:tc>
                  <a:txBody>
                    <a:bodyPr/>
                    <a:lstStyle/>
                    <a:p>
                      <a:pPr marR="24130" algn="r" rtl="0">
                        <a:lnSpc>
                          <a:spcPct val="100000"/>
                        </a:lnSpc>
                        <a:spcBef>
                          <a:spcPts val="1085"/>
                        </a:spcBef>
                      </a:pPr>
                      <a:r>
                        <a:rPr lang="cs-CZ" sz="900" b="1" spc="15" dirty="0" smtClean="0">
                          <a:solidFill>
                            <a:schemeClr val="bg1"/>
                          </a:solidFill>
                          <a:latin typeface="Arial"/>
                          <a:cs typeface="Arial"/>
                        </a:rPr>
                        <a:t>6</a:t>
                      </a:r>
                      <a:r>
                        <a:rPr lang="cs-CZ" sz="900" b="1" spc="-40" dirty="0" smtClean="0">
                          <a:solidFill>
                            <a:schemeClr val="bg1"/>
                          </a:solidFill>
                          <a:latin typeface="Arial"/>
                          <a:cs typeface="Arial"/>
                        </a:rPr>
                        <a:t> </a:t>
                      </a:r>
                      <a:r>
                        <a:rPr lang="cs-CZ" sz="900" b="1" spc="25" dirty="0" smtClean="0">
                          <a:solidFill>
                            <a:schemeClr val="bg1"/>
                          </a:solidFill>
                          <a:latin typeface="Arial"/>
                          <a:cs typeface="Arial"/>
                        </a:rPr>
                        <a:t>%</a:t>
                      </a:r>
                      <a:endParaRPr lang="cs-CZ" sz="900" dirty="0">
                        <a:solidFill>
                          <a:schemeClr val="bg1"/>
                        </a:solidFill>
                        <a:latin typeface="Arial"/>
                        <a:cs typeface="Arial"/>
                      </a:endParaRPr>
                    </a:p>
                  </a:txBody>
                  <a:tcPr marL="0" marR="0" marT="83559" marB="0"/>
                </a:tc>
                <a:extLst>
                  <a:ext uri="{0D108BD9-81ED-4DB2-BD59-A6C34878D82A}">
                    <a16:rowId xmlns:a16="http://schemas.microsoft.com/office/drawing/2014/main" val="10003"/>
                  </a:ext>
                </a:extLst>
              </a:tr>
              <a:tr h="428192">
                <a:tc>
                  <a:txBody>
                    <a:bodyPr/>
                    <a:lstStyle/>
                    <a:p>
                      <a:pPr marL="31750" rtl="0">
                        <a:lnSpc>
                          <a:spcPct val="100000"/>
                        </a:lnSpc>
                        <a:spcBef>
                          <a:spcPts val="1205"/>
                        </a:spcBef>
                      </a:pPr>
                      <a:r>
                        <a:rPr lang="cs-CZ" sz="1200" spc="15" dirty="0" smtClean="0">
                          <a:solidFill>
                            <a:srgbClr val="FF0000"/>
                          </a:solidFill>
                          <a:latin typeface="Arial"/>
                          <a:cs typeface="Arial"/>
                        </a:rPr>
                        <a:t>Recyklované produkty</a:t>
                      </a:r>
                      <a:endParaRPr lang="cs-CZ" sz="1200" dirty="0">
                        <a:solidFill>
                          <a:srgbClr val="FF0000"/>
                        </a:solidFill>
                        <a:latin typeface="Arial"/>
                        <a:cs typeface="Arial"/>
                      </a:endParaRPr>
                    </a:p>
                  </a:txBody>
                  <a:tcPr marL="0" marR="0" marT="92801" marB="0"/>
                </a:tc>
                <a:tc>
                  <a:txBody>
                    <a:bodyPr/>
                    <a:lstStyle/>
                    <a:p>
                      <a:pPr marR="845819" algn="r" rtl="0">
                        <a:lnSpc>
                          <a:spcPct val="100000"/>
                        </a:lnSpc>
                        <a:spcBef>
                          <a:spcPts val="1040"/>
                        </a:spcBef>
                      </a:pPr>
                      <a:r>
                        <a:rPr lang="cs-CZ" sz="900" b="1" dirty="0" smtClean="0">
                          <a:solidFill>
                            <a:schemeClr val="bg1"/>
                          </a:solidFill>
                          <a:latin typeface="Arial"/>
                          <a:cs typeface="Arial"/>
                        </a:rPr>
                        <a:t>-</a:t>
                      </a:r>
                      <a:endParaRPr lang="cs-CZ" sz="900" dirty="0">
                        <a:solidFill>
                          <a:schemeClr val="bg1"/>
                        </a:solidFill>
                        <a:latin typeface="Arial"/>
                        <a:cs typeface="Arial"/>
                      </a:endParaRPr>
                    </a:p>
                  </a:txBody>
                  <a:tcPr marL="0" marR="0" marT="80093" marB="0"/>
                </a:tc>
                <a:tc>
                  <a:txBody>
                    <a:bodyPr/>
                    <a:lstStyle/>
                    <a:p>
                      <a:pPr marR="24130" algn="r" rtl="0">
                        <a:lnSpc>
                          <a:spcPct val="100000"/>
                        </a:lnSpc>
                        <a:spcBef>
                          <a:spcPts val="1125"/>
                        </a:spcBef>
                      </a:pPr>
                      <a:r>
                        <a:rPr lang="cs-CZ" sz="900" b="1" spc="15" dirty="0" smtClean="0">
                          <a:solidFill>
                            <a:schemeClr val="bg1"/>
                          </a:solidFill>
                          <a:latin typeface="Arial"/>
                          <a:cs typeface="Arial"/>
                        </a:rPr>
                        <a:t>0,1</a:t>
                      </a:r>
                      <a:r>
                        <a:rPr lang="cs-CZ" sz="900" b="1" spc="-20" dirty="0" smtClean="0">
                          <a:solidFill>
                            <a:schemeClr val="bg1"/>
                          </a:solidFill>
                          <a:latin typeface="Arial"/>
                          <a:cs typeface="Arial"/>
                        </a:rPr>
                        <a:t> </a:t>
                      </a:r>
                      <a:r>
                        <a:rPr lang="cs-CZ" sz="900" b="1" spc="15" dirty="0" smtClean="0">
                          <a:solidFill>
                            <a:schemeClr val="bg1"/>
                          </a:solidFill>
                          <a:latin typeface="Arial"/>
                          <a:cs typeface="Arial"/>
                        </a:rPr>
                        <a:t>–</a:t>
                      </a:r>
                      <a:r>
                        <a:rPr lang="cs-CZ" sz="900" b="1" spc="-15" dirty="0" smtClean="0">
                          <a:solidFill>
                            <a:schemeClr val="bg1"/>
                          </a:solidFill>
                          <a:latin typeface="Arial"/>
                          <a:cs typeface="Arial"/>
                        </a:rPr>
                        <a:t> </a:t>
                      </a:r>
                      <a:r>
                        <a:rPr lang="cs-CZ" sz="900" b="1" spc="15" dirty="0" smtClean="0">
                          <a:solidFill>
                            <a:schemeClr val="bg1"/>
                          </a:solidFill>
                          <a:latin typeface="Arial"/>
                          <a:cs typeface="Arial"/>
                        </a:rPr>
                        <a:t>0,2</a:t>
                      </a:r>
                      <a:r>
                        <a:rPr lang="cs-CZ" sz="900" b="1" spc="15" baseline="0" dirty="0" smtClean="0">
                          <a:solidFill>
                            <a:schemeClr val="bg1"/>
                          </a:solidFill>
                          <a:latin typeface="Arial"/>
                          <a:cs typeface="Arial"/>
                        </a:rPr>
                        <a:t> </a:t>
                      </a:r>
                      <a:r>
                        <a:rPr lang="cs-CZ" sz="900" b="1" spc="15" baseline="0" dirty="0" err="1" smtClean="0">
                          <a:solidFill>
                            <a:schemeClr val="bg1"/>
                          </a:solidFill>
                          <a:latin typeface="Arial"/>
                          <a:cs typeface="Arial"/>
                        </a:rPr>
                        <a:t>M</a:t>
                      </a:r>
                      <a:r>
                        <a:rPr lang="cs-CZ" sz="900" b="1" spc="15" dirty="0" err="1" smtClean="0">
                          <a:solidFill>
                            <a:schemeClr val="bg1"/>
                          </a:solidFill>
                          <a:latin typeface="Arial"/>
                          <a:cs typeface="Arial"/>
                        </a:rPr>
                        <a:t>t</a:t>
                      </a:r>
                      <a:r>
                        <a:rPr lang="cs-CZ" sz="900" b="1" spc="15" dirty="0" smtClean="0">
                          <a:solidFill>
                            <a:schemeClr val="bg1"/>
                          </a:solidFill>
                          <a:latin typeface="Arial"/>
                          <a:cs typeface="Arial"/>
                        </a:rPr>
                        <a:t>/a</a:t>
                      </a:r>
                      <a:endParaRPr lang="cs-CZ" sz="900" dirty="0">
                        <a:solidFill>
                          <a:schemeClr val="bg1"/>
                        </a:solidFill>
                        <a:latin typeface="Arial"/>
                        <a:cs typeface="Arial"/>
                      </a:endParaRPr>
                    </a:p>
                  </a:txBody>
                  <a:tcPr marL="0" marR="0" marT="86640" marB="0"/>
                </a:tc>
                <a:extLst>
                  <a:ext uri="{0D108BD9-81ED-4DB2-BD59-A6C34878D82A}">
                    <a16:rowId xmlns:a16="http://schemas.microsoft.com/office/drawing/2014/main" val="10004"/>
                  </a:ext>
                </a:extLst>
              </a:tr>
              <a:tr h="431657">
                <a:tc>
                  <a:txBody>
                    <a:bodyPr/>
                    <a:lstStyle/>
                    <a:p>
                      <a:pPr rtl="0">
                        <a:lnSpc>
                          <a:spcPct val="100000"/>
                        </a:lnSpc>
                        <a:spcBef>
                          <a:spcPts val="10"/>
                        </a:spcBef>
                      </a:pPr>
                      <a:endParaRPr lang="cs-CZ" sz="1300" dirty="0" smtClean="0">
                        <a:latin typeface="Times New Roman"/>
                        <a:cs typeface="Times New Roman"/>
                      </a:endParaRPr>
                    </a:p>
                    <a:p>
                      <a:pPr marL="31750" rtl="0">
                        <a:lnSpc>
                          <a:spcPct val="100000"/>
                        </a:lnSpc>
                      </a:pPr>
                      <a:r>
                        <a:rPr lang="cs-CZ" sz="1200" spc="10" dirty="0" smtClean="0">
                          <a:latin typeface="Arial"/>
                          <a:cs typeface="Arial"/>
                        </a:rPr>
                        <a:t>Produkce elektřiny</a:t>
                      </a:r>
                      <a:endParaRPr lang="cs-CZ" sz="1200" dirty="0">
                        <a:latin typeface="Arial"/>
                        <a:cs typeface="Arial"/>
                      </a:endParaRPr>
                    </a:p>
                  </a:txBody>
                  <a:tcPr marL="0" marR="0" marT="770" marB="0"/>
                </a:tc>
                <a:tc>
                  <a:txBody>
                    <a:bodyPr/>
                    <a:lstStyle/>
                    <a:p>
                      <a:pPr algn="r" rtl="0">
                        <a:lnSpc>
                          <a:spcPct val="100000"/>
                        </a:lnSpc>
                        <a:spcBef>
                          <a:spcPts val="35"/>
                        </a:spcBef>
                      </a:pPr>
                      <a:endParaRPr lang="cs-CZ" sz="1300" dirty="0" smtClean="0">
                        <a:solidFill>
                          <a:schemeClr val="bg1"/>
                        </a:solidFill>
                        <a:latin typeface="Times New Roman"/>
                        <a:cs typeface="Times New Roman"/>
                      </a:endParaRPr>
                    </a:p>
                    <a:p>
                      <a:pPr marR="814069" algn="r" rtl="0">
                        <a:lnSpc>
                          <a:spcPct val="100000"/>
                        </a:lnSpc>
                        <a:spcBef>
                          <a:spcPts val="5"/>
                        </a:spcBef>
                      </a:pPr>
                      <a:r>
                        <a:rPr lang="cs-CZ" sz="900" b="1" spc="15" dirty="0" smtClean="0">
                          <a:solidFill>
                            <a:schemeClr val="bg1"/>
                          </a:solidFill>
                          <a:latin typeface="Arial"/>
                          <a:cs typeface="Arial"/>
                        </a:rPr>
                        <a:t>660</a:t>
                      </a:r>
                      <a:r>
                        <a:rPr lang="cs-CZ" sz="900" b="1" spc="-30" dirty="0" smtClean="0">
                          <a:solidFill>
                            <a:schemeClr val="bg1"/>
                          </a:solidFill>
                          <a:latin typeface="Arial"/>
                          <a:cs typeface="Arial"/>
                        </a:rPr>
                        <a:t> </a:t>
                      </a:r>
                      <a:r>
                        <a:rPr lang="cs-CZ" sz="900" b="1" spc="20" dirty="0" err="1" smtClean="0">
                          <a:solidFill>
                            <a:schemeClr val="bg1"/>
                          </a:solidFill>
                          <a:latin typeface="Arial"/>
                          <a:cs typeface="Arial"/>
                        </a:rPr>
                        <a:t>GWh</a:t>
                      </a:r>
                      <a:r>
                        <a:rPr lang="cs-CZ" sz="900" b="1" spc="20" dirty="0" smtClean="0">
                          <a:solidFill>
                            <a:schemeClr val="bg1"/>
                          </a:solidFill>
                          <a:latin typeface="Arial"/>
                          <a:cs typeface="Arial"/>
                        </a:rPr>
                        <a:t>/a</a:t>
                      </a:r>
                      <a:endParaRPr lang="cs-CZ" sz="900" dirty="0">
                        <a:solidFill>
                          <a:schemeClr val="bg1"/>
                        </a:solidFill>
                        <a:latin typeface="Arial"/>
                        <a:cs typeface="Arial"/>
                      </a:endParaRPr>
                    </a:p>
                  </a:txBody>
                  <a:tcPr marL="0" marR="0" marT="2695" marB="0"/>
                </a:tc>
                <a:tc>
                  <a:txBody>
                    <a:bodyPr/>
                    <a:lstStyle/>
                    <a:p>
                      <a:pPr rtl="0">
                        <a:lnSpc>
                          <a:spcPct val="100000"/>
                        </a:lnSpc>
                        <a:spcBef>
                          <a:spcPts val="35"/>
                        </a:spcBef>
                      </a:pPr>
                      <a:endParaRPr lang="cs-CZ" sz="1300" dirty="0" smtClean="0">
                        <a:solidFill>
                          <a:schemeClr val="bg1"/>
                        </a:solidFill>
                        <a:latin typeface="Times New Roman"/>
                        <a:cs typeface="Times New Roman"/>
                      </a:endParaRPr>
                    </a:p>
                    <a:p>
                      <a:pPr marR="34290" algn="r" rtl="0">
                        <a:lnSpc>
                          <a:spcPct val="100000"/>
                        </a:lnSpc>
                        <a:spcBef>
                          <a:spcPts val="5"/>
                        </a:spcBef>
                      </a:pPr>
                      <a:r>
                        <a:rPr lang="cs-CZ" sz="900" b="1" spc="15" dirty="0" smtClean="0">
                          <a:solidFill>
                            <a:schemeClr val="bg1"/>
                          </a:solidFill>
                          <a:latin typeface="Arial"/>
                          <a:cs typeface="Arial"/>
                        </a:rPr>
                        <a:t>2</a:t>
                      </a:r>
                      <a:r>
                        <a:rPr lang="cs-CZ" sz="900" b="1" spc="-20" dirty="0" smtClean="0">
                          <a:solidFill>
                            <a:schemeClr val="bg1"/>
                          </a:solidFill>
                          <a:latin typeface="Arial"/>
                          <a:cs typeface="Arial"/>
                        </a:rPr>
                        <a:t> </a:t>
                      </a:r>
                      <a:r>
                        <a:rPr lang="cs-CZ" sz="900" b="1" spc="15" dirty="0" smtClean="0">
                          <a:solidFill>
                            <a:schemeClr val="bg1"/>
                          </a:solidFill>
                          <a:latin typeface="Arial"/>
                          <a:cs typeface="Arial"/>
                        </a:rPr>
                        <a:t>500</a:t>
                      </a:r>
                      <a:r>
                        <a:rPr lang="cs-CZ" sz="900" b="1" spc="-15" dirty="0" smtClean="0">
                          <a:solidFill>
                            <a:schemeClr val="bg1"/>
                          </a:solidFill>
                          <a:latin typeface="Arial"/>
                          <a:cs typeface="Arial"/>
                        </a:rPr>
                        <a:t> </a:t>
                      </a:r>
                      <a:r>
                        <a:rPr lang="cs-CZ" sz="900" b="1" spc="20" dirty="0" err="1" smtClean="0">
                          <a:solidFill>
                            <a:schemeClr val="bg1"/>
                          </a:solidFill>
                          <a:latin typeface="Arial"/>
                          <a:cs typeface="Arial"/>
                        </a:rPr>
                        <a:t>GWh</a:t>
                      </a:r>
                      <a:r>
                        <a:rPr lang="cs-CZ" sz="900" b="1" spc="20" dirty="0" smtClean="0">
                          <a:solidFill>
                            <a:schemeClr val="bg1"/>
                          </a:solidFill>
                          <a:latin typeface="Arial"/>
                          <a:cs typeface="Arial"/>
                        </a:rPr>
                        <a:t>/a</a:t>
                      </a:r>
                      <a:endParaRPr lang="cs-CZ" sz="900" dirty="0">
                        <a:solidFill>
                          <a:schemeClr val="bg1"/>
                        </a:solidFill>
                        <a:latin typeface="Arial"/>
                        <a:cs typeface="Arial"/>
                      </a:endParaRPr>
                    </a:p>
                  </a:txBody>
                  <a:tcPr marL="0" marR="0" marT="2695" marB="0"/>
                </a:tc>
                <a:extLst>
                  <a:ext uri="{0D108BD9-81ED-4DB2-BD59-A6C34878D82A}">
                    <a16:rowId xmlns:a16="http://schemas.microsoft.com/office/drawing/2014/main" val="10005"/>
                  </a:ext>
                </a:extLst>
              </a:tr>
              <a:tr h="431657">
                <a:tc>
                  <a:txBody>
                    <a:bodyPr/>
                    <a:lstStyle/>
                    <a:p>
                      <a:pPr marL="31750" rtl="0">
                        <a:lnSpc>
                          <a:spcPct val="100000"/>
                        </a:lnSpc>
                        <a:spcBef>
                          <a:spcPts val="1165"/>
                        </a:spcBef>
                      </a:pPr>
                      <a:r>
                        <a:rPr lang="cs-CZ" sz="1200" spc="15" dirty="0" smtClean="0">
                          <a:latin typeface="Arial"/>
                          <a:cs typeface="Arial"/>
                        </a:rPr>
                        <a:t>Emisní faktor</a:t>
                      </a:r>
                      <a:r>
                        <a:rPr lang="cs-CZ" sz="1200" spc="15" baseline="0" dirty="0" smtClean="0">
                          <a:latin typeface="Arial"/>
                          <a:cs typeface="Arial"/>
                        </a:rPr>
                        <a:t> primárního energetického zdroje</a:t>
                      </a:r>
                      <a:endParaRPr lang="cs-CZ" sz="1200" dirty="0">
                        <a:latin typeface="Arial"/>
                        <a:cs typeface="Arial"/>
                      </a:endParaRPr>
                    </a:p>
                  </a:txBody>
                  <a:tcPr marL="0" marR="0" marT="89720" marB="0"/>
                </a:tc>
                <a:tc>
                  <a:txBody>
                    <a:bodyPr/>
                    <a:lstStyle/>
                    <a:p>
                      <a:pPr marR="814069" algn="r" rtl="0">
                        <a:lnSpc>
                          <a:spcPct val="100000"/>
                        </a:lnSpc>
                        <a:spcBef>
                          <a:spcPts val="1165"/>
                        </a:spcBef>
                      </a:pPr>
                      <a:r>
                        <a:rPr lang="cs-CZ" sz="900" b="1" spc="15" dirty="0" smtClean="0">
                          <a:solidFill>
                            <a:schemeClr val="bg1"/>
                          </a:solidFill>
                          <a:latin typeface="Arial"/>
                          <a:cs typeface="Arial"/>
                        </a:rPr>
                        <a:t>0,1</a:t>
                      </a:r>
                      <a:r>
                        <a:rPr lang="cs-CZ" sz="900" b="1" spc="-30" dirty="0" smtClean="0">
                          <a:solidFill>
                            <a:schemeClr val="bg1"/>
                          </a:solidFill>
                          <a:latin typeface="Arial"/>
                          <a:cs typeface="Arial"/>
                        </a:rPr>
                        <a:t> t </a:t>
                      </a:r>
                      <a:r>
                        <a:rPr lang="cs-CZ" sz="1000" b="1" spc="5" dirty="0" smtClean="0">
                          <a:solidFill>
                            <a:schemeClr val="bg1"/>
                          </a:solidFill>
                          <a:latin typeface="Arial"/>
                          <a:cs typeface="Arial"/>
                        </a:rPr>
                        <a:t>CO</a:t>
                      </a:r>
                      <a:r>
                        <a:rPr lang="cs-CZ" sz="800" b="1" spc="7" baseline="-30651" dirty="0" smtClean="0">
                          <a:solidFill>
                            <a:schemeClr val="bg1"/>
                          </a:solidFill>
                          <a:latin typeface="Arial"/>
                          <a:cs typeface="Arial"/>
                        </a:rPr>
                        <a:t>2</a:t>
                      </a:r>
                      <a:r>
                        <a:rPr lang="cs-CZ" sz="800" b="1" spc="5" dirty="0" smtClean="0">
                          <a:solidFill>
                            <a:schemeClr val="bg1"/>
                          </a:solidFill>
                          <a:latin typeface="Arial"/>
                          <a:cs typeface="Arial"/>
                        </a:rPr>
                        <a:t>/GJ tepla</a:t>
                      </a:r>
                      <a:endParaRPr lang="cs-CZ" sz="900" dirty="0">
                        <a:solidFill>
                          <a:schemeClr val="bg1"/>
                        </a:solidFill>
                        <a:latin typeface="Arial"/>
                        <a:cs typeface="Arial"/>
                      </a:endParaRPr>
                    </a:p>
                  </a:txBody>
                  <a:tcPr marL="0" marR="0" marT="89720" marB="0"/>
                </a:tc>
                <a:tc>
                  <a:txBody>
                    <a:bodyPr/>
                    <a:lstStyle/>
                    <a:p>
                      <a:pPr marR="34290" algn="r" rtl="0">
                        <a:lnSpc>
                          <a:spcPct val="100000"/>
                        </a:lnSpc>
                        <a:spcBef>
                          <a:spcPts val="1165"/>
                        </a:spcBef>
                      </a:pPr>
                      <a:r>
                        <a:rPr lang="cs-CZ" sz="900" b="1" spc="15" dirty="0" smtClean="0">
                          <a:solidFill>
                            <a:schemeClr val="bg1"/>
                          </a:solidFill>
                          <a:latin typeface="Arial"/>
                          <a:cs typeface="Arial"/>
                        </a:rPr>
                        <a:t>0,06 t</a:t>
                      </a:r>
                      <a:r>
                        <a:rPr lang="cs-CZ" sz="900" b="1" spc="-30" dirty="0" smtClean="0">
                          <a:solidFill>
                            <a:schemeClr val="bg1"/>
                          </a:solidFill>
                          <a:latin typeface="Arial"/>
                          <a:cs typeface="Arial"/>
                        </a:rPr>
                        <a:t> </a:t>
                      </a:r>
                      <a:r>
                        <a:rPr lang="cs-CZ" sz="800" b="1" spc="5" dirty="0" smtClean="0">
                          <a:solidFill>
                            <a:schemeClr val="bg1"/>
                          </a:solidFill>
                          <a:latin typeface="Arial"/>
                          <a:cs typeface="Arial"/>
                        </a:rPr>
                        <a:t>CO</a:t>
                      </a:r>
                      <a:r>
                        <a:rPr lang="cs-CZ" sz="700" b="1" spc="7" baseline="-30651" dirty="0" smtClean="0">
                          <a:solidFill>
                            <a:schemeClr val="bg1"/>
                          </a:solidFill>
                          <a:latin typeface="Arial"/>
                          <a:cs typeface="Arial"/>
                        </a:rPr>
                        <a:t>2</a:t>
                      </a:r>
                      <a:r>
                        <a:rPr lang="cs-CZ" sz="900" b="1" spc="5" dirty="0" smtClean="0">
                          <a:solidFill>
                            <a:schemeClr val="bg1"/>
                          </a:solidFill>
                          <a:latin typeface="Arial"/>
                          <a:cs typeface="Arial"/>
                        </a:rPr>
                        <a:t>/GJ tepla</a:t>
                      </a:r>
                      <a:endParaRPr lang="cs-CZ" sz="900" baseline="0" dirty="0">
                        <a:solidFill>
                          <a:schemeClr val="bg1"/>
                        </a:solidFill>
                        <a:latin typeface="Arial"/>
                        <a:cs typeface="Arial"/>
                      </a:endParaRPr>
                    </a:p>
                  </a:txBody>
                  <a:tcPr marL="0" marR="0" marT="89720" marB="0"/>
                </a:tc>
                <a:extLst>
                  <a:ext uri="{0D108BD9-81ED-4DB2-BD59-A6C34878D82A}">
                    <a16:rowId xmlns:a16="http://schemas.microsoft.com/office/drawing/2014/main" val="10006"/>
                  </a:ext>
                </a:extLst>
              </a:tr>
              <a:tr h="431657">
                <a:tc>
                  <a:txBody>
                    <a:bodyPr/>
                    <a:lstStyle/>
                    <a:p>
                      <a:pPr rtl="0">
                        <a:lnSpc>
                          <a:spcPct val="100000"/>
                        </a:lnSpc>
                        <a:spcBef>
                          <a:spcPts val="35"/>
                        </a:spcBef>
                      </a:pPr>
                      <a:endParaRPr lang="cs-CZ" sz="1200" dirty="0" smtClean="0">
                        <a:latin typeface="Times New Roman"/>
                        <a:cs typeface="Times New Roman"/>
                      </a:endParaRPr>
                    </a:p>
                    <a:p>
                      <a:pPr marL="31750" rtl="0">
                        <a:lnSpc>
                          <a:spcPct val="100000"/>
                        </a:lnSpc>
                      </a:pPr>
                      <a:r>
                        <a:rPr lang="cs-CZ" sz="1200" spc="15" dirty="0" smtClean="0">
                          <a:latin typeface="Arial"/>
                          <a:cs typeface="Arial"/>
                        </a:rPr>
                        <a:t>Počet čerpacích stanic v</a:t>
                      </a:r>
                      <a:r>
                        <a:rPr lang="cs-CZ" sz="1200" spc="5" dirty="0" smtClean="0">
                          <a:latin typeface="Arial"/>
                          <a:cs typeface="Arial"/>
                        </a:rPr>
                        <a:t> </a:t>
                      </a:r>
                      <a:r>
                        <a:rPr lang="cs-CZ" sz="1200" spc="20" dirty="0" smtClean="0">
                          <a:latin typeface="Arial"/>
                          <a:cs typeface="Arial"/>
                        </a:rPr>
                        <a:t>CZ</a:t>
                      </a:r>
                      <a:r>
                        <a:rPr lang="cs-CZ" sz="1200" spc="5" dirty="0" smtClean="0">
                          <a:latin typeface="Arial"/>
                          <a:cs typeface="Arial"/>
                        </a:rPr>
                        <a:t> </a:t>
                      </a:r>
                      <a:r>
                        <a:rPr lang="cs-CZ" sz="1200" spc="15" dirty="0" smtClean="0">
                          <a:latin typeface="Arial"/>
                          <a:cs typeface="Arial"/>
                        </a:rPr>
                        <a:t>+</a:t>
                      </a:r>
                      <a:r>
                        <a:rPr lang="cs-CZ" sz="1200" spc="5" dirty="0" smtClean="0">
                          <a:latin typeface="Arial"/>
                          <a:cs typeface="Arial"/>
                        </a:rPr>
                        <a:t> </a:t>
                      </a:r>
                      <a:r>
                        <a:rPr lang="cs-CZ" sz="1200" spc="20" dirty="0" smtClean="0">
                          <a:latin typeface="Arial"/>
                          <a:cs typeface="Arial"/>
                        </a:rPr>
                        <a:t>SK</a:t>
                      </a:r>
                      <a:endParaRPr lang="cs-CZ" sz="1200" dirty="0">
                        <a:latin typeface="Arial"/>
                        <a:cs typeface="Arial"/>
                      </a:endParaRPr>
                    </a:p>
                  </a:txBody>
                  <a:tcPr marL="0" marR="0" marT="2695" marB="0"/>
                </a:tc>
                <a:tc>
                  <a:txBody>
                    <a:bodyPr/>
                    <a:lstStyle/>
                    <a:p>
                      <a:pPr algn="r" rtl="0">
                        <a:lnSpc>
                          <a:spcPct val="100000"/>
                        </a:lnSpc>
                        <a:spcBef>
                          <a:spcPts val="35"/>
                        </a:spcBef>
                      </a:pPr>
                      <a:endParaRPr lang="cs-CZ" sz="1300" dirty="0" smtClean="0">
                        <a:solidFill>
                          <a:schemeClr val="bg1"/>
                        </a:solidFill>
                        <a:latin typeface="Times New Roman"/>
                        <a:cs typeface="Times New Roman"/>
                      </a:endParaRPr>
                    </a:p>
                    <a:p>
                      <a:pPr marR="814069" algn="r" rtl="0">
                        <a:lnSpc>
                          <a:spcPct val="100000"/>
                        </a:lnSpc>
                      </a:pPr>
                      <a:r>
                        <a:rPr lang="cs-CZ" sz="900" b="1" spc="15" dirty="0" smtClean="0">
                          <a:solidFill>
                            <a:schemeClr val="bg1"/>
                          </a:solidFill>
                          <a:latin typeface="Arial"/>
                          <a:cs typeface="Arial"/>
                        </a:rPr>
                        <a:t>≈</a:t>
                      </a:r>
                      <a:r>
                        <a:rPr lang="cs-CZ" sz="900" b="1" spc="-35" dirty="0" smtClean="0">
                          <a:solidFill>
                            <a:schemeClr val="bg1"/>
                          </a:solidFill>
                          <a:latin typeface="Arial"/>
                          <a:cs typeface="Arial"/>
                        </a:rPr>
                        <a:t> </a:t>
                      </a:r>
                      <a:r>
                        <a:rPr lang="cs-CZ" sz="900" b="1" spc="15" dirty="0" smtClean="0">
                          <a:solidFill>
                            <a:schemeClr val="bg1"/>
                          </a:solidFill>
                          <a:latin typeface="Arial"/>
                          <a:cs typeface="Arial"/>
                        </a:rPr>
                        <a:t>440</a:t>
                      </a:r>
                      <a:endParaRPr lang="cs-CZ" sz="900" dirty="0">
                        <a:solidFill>
                          <a:schemeClr val="bg1"/>
                        </a:solidFill>
                        <a:latin typeface="Arial"/>
                        <a:cs typeface="Arial"/>
                      </a:endParaRPr>
                    </a:p>
                  </a:txBody>
                  <a:tcPr marL="0" marR="0" marT="2695" marB="0"/>
                </a:tc>
                <a:tc>
                  <a:txBody>
                    <a:bodyPr/>
                    <a:lstStyle/>
                    <a:p>
                      <a:pPr rtl="0">
                        <a:lnSpc>
                          <a:spcPct val="100000"/>
                        </a:lnSpc>
                        <a:spcBef>
                          <a:spcPts val="35"/>
                        </a:spcBef>
                      </a:pPr>
                      <a:endParaRPr lang="cs-CZ" sz="1300" dirty="0" smtClean="0">
                        <a:solidFill>
                          <a:schemeClr val="bg1"/>
                        </a:solidFill>
                        <a:latin typeface="Times New Roman"/>
                        <a:cs typeface="Times New Roman"/>
                      </a:endParaRPr>
                    </a:p>
                    <a:p>
                      <a:pPr marR="34290" algn="r" rtl="0">
                        <a:lnSpc>
                          <a:spcPct val="100000"/>
                        </a:lnSpc>
                      </a:pPr>
                      <a:r>
                        <a:rPr lang="cs-CZ" sz="900" b="1" spc="15" dirty="0" smtClean="0">
                          <a:solidFill>
                            <a:schemeClr val="bg1"/>
                          </a:solidFill>
                          <a:latin typeface="Arial"/>
                          <a:cs typeface="Arial"/>
                        </a:rPr>
                        <a:t>≈</a:t>
                      </a:r>
                      <a:r>
                        <a:rPr lang="cs-CZ" sz="900" b="1" spc="-35" dirty="0" smtClean="0">
                          <a:solidFill>
                            <a:schemeClr val="bg1"/>
                          </a:solidFill>
                          <a:latin typeface="Arial"/>
                          <a:cs typeface="Arial"/>
                        </a:rPr>
                        <a:t> </a:t>
                      </a:r>
                      <a:r>
                        <a:rPr lang="cs-CZ" sz="900" b="1" spc="15" dirty="0" smtClean="0">
                          <a:solidFill>
                            <a:schemeClr val="bg1"/>
                          </a:solidFill>
                          <a:latin typeface="Arial"/>
                          <a:cs typeface="Arial"/>
                        </a:rPr>
                        <a:t>570</a:t>
                      </a:r>
                      <a:endParaRPr lang="cs-CZ" sz="900" dirty="0">
                        <a:solidFill>
                          <a:schemeClr val="bg1"/>
                        </a:solidFill>
                        <a:latin typeface="Arial"/>
                        <a:cs typeface="Arial"/>
                      </a:endParaRPr>
                    </a:p>
                  </a:txBody>
                  <a:tcPr marL="0" marR="0" marT="2695" marB="0"/>
                </a:tc>
                <a:extLst>
                  <a:ext uri="{0D108BD9-81ED-4DB2-BD59-A6C34878D82A}">
                    <a16:rowId xmlns:a16="http://schemas.microsoft.com/office/drawing/2014/main" val="10007"/>
                  </a:ext>
                </a:extLst>
              </a:tr>
              <a:tr h="330000">
                <a:tc>
                  <a:txBody>
                    <a:bodyPr/>
                    <a:lstStyle/>
                    <a:p>
                      <a:pPr marL="31750" rtl="0">
                        <a:lnSpc>
                          <a:spcPct val="100000"/>
                        </a:lnSpc>
                        <a:spcBef>
                          <a:spcPts val="1250"/>
                        </a:spcBef>
                      </a:pPr>
                      <a:r>
                        <a:rPr lang="cs-CZ" sz="1200" spc="15" dirty="0" smtClean="0">
                          <a:latin typeface="Arial"/>
                          <a:cs typeface="Arial"/>
                        </a:rPr>
                        <a:t>Počet nabíjecích</a:t>
                      </a:r>
                      <a:r>
                        <a:rPr lang="cs-CZ" sz="1200" spc="15" baseline="0" dirty="0" smtClean="0">
                          <a:latin typeface="Arial"/>
                          <a:cs typeface="Arial"/>
                        </a:rPr>
                        <a:t> stanic pro elektromobily</a:t>
                      </a:r>
                      <a:endParaRPr lang="cs-CZ" sz="1200" dirty="0">
                        <a:latin typeface="Arial"/>
                        <a:cs typeface="Arial"/>
                      </a:endParaRPr>
                    </a:p>
                  </a:txBody>
                  <a:tcPr marL="0" marR="0" marT="96266" marB="0"/>
                </a:tc>
                <a:tc>
                  <a:txBody>
                    <a:bodyPr/>
                    <a:lstStyle/>
                    <a:p>
                      <a:pPr marR="814069" algn="r" rtl="0">
                        <a:lnSpc>
                          <a:spcPct val="100000"/>
                        </a:lnSpc>
                        <a:spcBef>
                          <a:spcPts val="1165"/>
                        </a:spcBef>
                      </a:pPr>
                      <a:r>
                        <a:rPr lang="cs-CZ" sz="900" b="1" spc="15" dirty="0" smtClean="0">
                          <a:solidFill>
                            <a:schemeClr val="bg1"/>
                          </a:solidFill>
                          <a:latin typeface="Arial"/>
                          <a:cs typeface="Arial"/>
                        </a:rPr>
                        <a:t>≈</a:t>
                      </a:r>
                      <a:r>
                        <a:rPr lang="cs-CZ" sz="900" b="1" spc="-40" dirty="0" smtClean="0">
                          <a:solidFill>
                            <a:schemeClr val="bg1"/>
                          </a:solidFill>
                          <a:latin typeface="Arial"/>
                          <a:cs typeface="Arial"/>
                        </a:rPr>
                        <a:t> </a:t>
                      </a:r>
                      <a:r>
                        <a:rPr lang="cs-CZ" sz="900" b="1" spc="15" dirty="0" smtClean="0">
                          <a:solidFill>
                            <a:schemeClr val="bg1"/>
                          </a:solidFill>
                          <a:latin typeface="Arial"/>
                          <a:cs typeface="Arial"/>
                        </a:rPr>
                        <a:t>25</a:t>
                      </a:r>
                      <a:endParaRPr lang="cs-CZ" sz="900" dirty="0">
                        <a:solidFill>
                          <a:schemeClr val="bg1"/>
                        </a:solidFill>
                        <a:latin typeface="Arial"/>
                        <a:cs typeface="Arial"/>
                      </a:endParaRPr>
                    </a:p>
                  </a:txBody>
                  <a:tcPr marL="0" marR="0" marT="89720" marB="0"/>
                </a:tc>
                <a:tc>
                  <a:txBody>
                    <a:bodyPr/>
                    <a:lstStyle/>
                    <a:p>
                      <a:pPr marR="34290" algn="r" rtl="0">
                        <a:lnSpc>
                          <a:spcPct val="100000"/>
                        </a:lnSpc>
                        <a:spcBef>
                          <a:spcPts val="1165"/>
                        </a:spcBef>
                      </a:pPr>
                      <a:r>
                        <a:rPr lang="cs-CZ" sz="900" b="1" spc="15" dirty="0" smtClean="0">
                          <a:solidFill>
                            <a:schemeClr val="bg1"/>
                          </a:solidFill>
                          <a:latin typeface="Arial"/>
                          <a:cs typeface="Arial"/>
                        </a:rPr>
                        <a:t>≈</a:t>
                      </a:r>
                      <a:r>
                        <a:rPr lang="cs-CZ" sz="900" b="1" spc="-35" dirty="0" smtClean="0">
                          <a:solidFill>
                            <a:schemeClr val="bg1"/>
                          </a:solidFill>
                          <a:latin typeface="Arial"/>
                          <a:cs typeface="Arial"/>
                        </a:rPr>
                        <a:t> </a:t>
                      </a:r>
                      <a:r>
                        <a:rPr lang="cs-CZ" sz="900" b="1" spc="15" dirty="0" smtClean="0">
                          <a:solidFill>
                            <a:schemeClr val="bg1"/>
                          </a:solidFill>
                          <a:latin typeface="Arial"/>
                          <a:cs typeface="Arial"/>
                        </a:rPr>
                        <a:t>170-230</a:t>
                      </a:r>
                      <a:endParaRPr lang="cs-CZ" sz="900" dirty="0">
                        <a:solidFill>
                          <a:schemeClr val="bg1"/>
                        </a:solidFill>
                        <a:latin typeface="Arial"/>
                        <a:cs typeface="Arial"/>
                      </a:endParaRPr>
                    </a:p>
                  </a:txBody>
                  <a:tcPr marL="0" marR="0" marT="89720" marB="0"/>
                </a:tc>
                <a:extLst>
                  <a:ext uri="{0D108BD9-81ED-4DB2-BD59-A6C34878D82A}">
                    <a16:rowId xmlns:a16="http://schemas.microsoft.com/office/drawing/2014/main" val="10008"/>
                  </a:ext>
                </a:extLst>
              </a:tr>
              <a:tr h="333081">
                <a:tc>
                  <a:txBody>
                    <a:bodyPr/>
                    <a:lstStyle/>
                    <a:p>
                      <a:pPr marL="31750" rtl="0">
                        <a:lnSpc>
                          <a:spcPts val="1664"/>
                        </a:lnSpc>
                        <a:spcBef>
                          <a:spcPts val="1250"/>
                        </a:spcBef>
                      </a:pPr>
                      <a:r>
                        <a:rPr lang="cs-CZ" sz="1200" spc="15" dirty="0" smtClean="0">
                          <a:latin typeface="Arial"/>
                          <a:cs typeface="Arial"/>
                        </a:rPr>
                        <a:t>Podíl nepalivových produktů na marži Benziny</a:t>
                      </a:r>
                      <a:endParaRPr lang="cs-CZ" sz="1200" dirty="0">
                        <a:latin typeface="Arial"/>
                        <a:cs typeface="Arial"/>
                      </a:endParaRPr>
                    </a:p>
                  </a:txBody>
                  <a:tcPr marL="0" marR="0" marT="96266" marB="0"/>
                </a:tc>
                <a:tc>
                  <a:txBody>
                    <a:bodyPr/>
                    <a:lstStyle/>
                    <a:p>
                      <a:pPr marR="814069" algn="r" rtl="0">
                        <a:lnSpc>
                          <a:spcPct val="100000"/>
                        </a:lnSpc>
                        <a:spcBef>
                          <a:spcPts val="1165"/>
                        </a:spcBef>
                      </a:pPr>
                      <a:r>
                        <a:rPr lang="cs-CZ" sz="900" b="1" spc="15" dirty="0" smtClean="0">
                          <a:solidFill>
                            <a:schemeClr val="bg1"/>
                          </a:solidFill>
                          <a:latin typeface="Arial"/>
                          <a:cs typeface="Arial"/>
                        </a:rPr>
                        <a:t>≈</a:t>
                      </a:r>
                      <a:r>
                        <a:rPr lang="cs-CZ" sz="900" b="1" spc="-40" dirty="0" smtClean="0">
                          <a:solidFill>
                            <a:schemeClr val="bg1"/>
                          </a:solidFill>
                          <a:latin typeface="Arial"/>
                          <a:cs typeface="Arial"/>
                        </a:rPr>
                        <a:t> </a:t>
                      </a:r>
                      <a:r>
                        <a:rPr lang="cs-CZ" sz="900" b="1" spc="20" dirty="0" smtClean="0">
                          <a:solidFill>
                            <a:schemeClr val="bg1"/>
                          </a:solidFill>
                          <a:latin typeface="Arial"/>
                          <a:cs typeface="Arial"/>
                        </a:rPr>
                        <a:t>24 %</a:t>
                      </a:r>
                      <a:endParaRPr lang="cs-CZ" sz="900" dirty="0">
                        <a:solidFill>
                          <a:schemeClr val="bg1"/>
                        </a:solidFill>
                        <a:latin typeface="Arial"/>
                        <a:cs typeface="Arial"/>
                      </a:endParaRPr>
                    </a:p>
                  </a:txBody>
                  <a:tcPr marL="0" marR="0" marT="89720" marB="0"/>
                </a:tc>
                <a:tc>
                  <a:txBody>
                    <a:bodyPr/>
                    <a:lstStyle/>
                    <a:p>
                      <a:pPr marR="34290" algn="r" rtl="0">
                        <a:lnSpc>
                          <a:spcPct val="100000"/>
                        </a:lnSpc>
                        <a:spcBef>
                          <a:spcPts val="1165"/>
                        </a:spcBef>
                      </a:pPr>
                      <a:r>
                        <a:rPr lang="cs-CZ" sz="900" b="1" spc="15" dirty="0" smtClean="0">
                          <a:solidFill>
                            <a:schemeClr val="bg1"/>
                          </a:solidFill>
                          <a:latin typeface="Arial"/>
                          <a:cs typeface="Arial"/>
                        </a:rPr>
                        <a:t>≈</a:t>
                      </a:r>
                      <a:r>
                        <a:rPr lang="cs-CZ" sz="900" b="1" spc="-40" dirty="0" smtClean="0">
                          <a:solidFill>
                            <a:schemeClr val="bg1"/>
                          </a:solidFill>
                          <a:latin typeface="Arial"/>
                          <a:cs typeface="Arial"/>
                        </a:rPr>
                        <a:t> </a:t>
                      </a:r>
                      <a:r>
                        <a:rPr lang="cs-CZ" sz="900" b="1" spc="20" dirty="0" smtClean="0">
                          <a:solidFill>
                            <a:schemeClr val="bg1"/>
                          </a:solidFill>
                          <a:latin typeface="Arial"/>
                          <a:cs typeface="Arial"/>
                        </a:rPr>
                        <a:t>35 %</a:t>
                      </a:r>
                      <a:endParaRPr lang="cs-CZ" sz="900" dirty="0">
                        <a:solidFill>
                          <a:schemeClr val="bg1"/>
                        </a:solidFill>
                        <a:latin typeface="Arial"/>
                        <a:cs typeface="Arial"/>
                      </a:endParaRPr>
                    </a:p>
                  </a:txBody>
                  <a:tcPr marL="0" marR="0" marT="89720" marB="0"/>
                </a:tc>
                <a:extLst>
                  <a:ext uri="{0D108BD9-81ED-4DB2-BD59-A6C34878D82A}">
                    <a16:rowId xmlns:a16="http://schemas.microsoft.com/office/drawing/2014/main" val="10009"/>
                  </a:ext>
                </a:extLst>
              </a:tr>
              <a:tr h="293804">
                <a:tc>
                  <a:txBody>
                    <a:bodyPr/>
                    <a:lstStyle/>
                    <a:p>
                      <a:pPr marL="31750" rtl="0">
                        <a:lnSpc>
                          <a:spcPts val="1664"/>
                        </a:lnSpc>
                        <a:spcBef>
                          <a:spcPts val="1250"/>
                        </a:spcBef>
                      </a:pPr>
                      <a:r>
                        <a:rPr lang="cs-CZ" sz="1200" dirty="0" smtClean="0">
                          <a:latin typeface="Arial"/>
                          <a:cs typeface="Arial"/>
                        </a:rPr>
                        <a:t>Počet čerpacích stanic nabízejících</a:t>
                      </a:r>
                      <a:r>
                        <a:rPr lang="cs-CZ" sz="1200" baseline="0" dirty="0" smtClean="0">
                          <a:latin typeface="Arial"/>
                          <a:cs typeface="Arial"/>
                        </a:rPr>
                        <a:t> vodík v CZ+SK</a:t>
                      </a:r>
                      <a:endParaRPr lang="cs-CZ" sz="1200" dirty="0">
                        <a:latin typeface="Arial"/>
                        <a:cs typeface="Arial"/>
                      </a:endParaRPr>
                    </a:p>
                  </a:txBody>
                  <a:tcPr marL="0" marR="0" marT="96266" marB="0"/>
                </a:tc>
                <a:tc>
                  <a:txBody>
                    <a:bodyPr/>
                    <a:lstStyle/>
                    <a:p>
                      <a:pPr marR="814069" algn="r" rtl="0">
                        <a:lnSpc>
                          <a:spcPct val="150000"/>
                        </a:lnSpc>
                        <a:spcBef>
                          <a:spcPts val="1205"/>
                        </a:spcBef>
                      </a:pPr>
                      <a:r>
                        <a:rPr lang="cs-CZ" sz="900" b="1" dirty="0" smtClean="0">
                          <a:solidFill>
                            <a:schemeClr val="bg1"/>
                          </a:solidFill>
                          <a:latin typeface="Arial"/>
                          <a:cs typeface="Arial"/>
                        </a:rPr>
                        <a:t>1</a:t>
                      </a:r>
                      <a:endParaRPr lang="cs-CZ" sz="900" dirty="0">
                        <a:solidFill>
                          <a:schemeClr val="bg1"/>
                        </a:solidFill>
                        <a:latin typeface="Arial"/>
                        <a:cs typeface="Arial"/>
                      </a:endParaRPr>
                    </a:p>
                  </a:txBody>
                  <a:tcPr marL="0" marR="0" marT="92801" marB="0"/>
                </a:tc>
                <a:tc>
                  <a:txBody>
                    <a:bodyPr/>
                    <a:lstStyle/>
                    <a:p>
                      <a:pPr marR="34290" algn="r" rtl="0">
                        <a:lnSpc>
                          <a:spcPct val="150000"/>
                        </a:lnSpc>
                        <a:spcBef>
                          <a:spcPts val="1205"/>
                        </a:spcBef>
                      </a:pPr>
                      <a:r>
                        <a:rPr lang="cs-CZ" sz="900" b="1" spc="15" dirty="0" smtClean="0">
                          <a:solidFill>
                            <a:schemeClr val="bg1"/>
                          </a:solidFill>
                          <a:latin typeface="Arial"/>
                          <a:cs typeface="Arial"/>
                        </a:rPr>
                        <a:t>54</a:t>
                      </a:r>
                      <a:endParaRPr lang="cs-CZ" sz="900" dirty="0">
                        <a:solidFill>
                          <a:schemeClr val="bg1"/>
                        </a:solidFill>
                        <a:latin typeface="Arial"/>
                        <a:cs typeface="Arial"/>
                      </a:endParaRPr>
                    </a:p>
                  </a:txBody>
                  <a:tcPr marL="0" marR="0" marT="92801" marB="0"/>
                </a:tc>
                <a:extLst>
                  <a:ext uri="{0D108BD9-81ED-4DB2-BD59-A6C34878D82A}">
                    <a16:rowId xmlns:a16="http://schemas.microsoft.com/office/drawing/2014/main" val="10010"/>
                  </a:ext>
                </a:extLst>
              </a:tr>
            </a:tbl>
          </a:graphicData>
        </a:graphic>
      </p:graphicFrame>
      <p:sp>
        <p:nvSpPr>
          <p:cNvPr id="3" name="Obdélník 2"/>
          <p:cNvSpPr/>
          <p:nvPr/>
        </p:nvSpPr>
        <p:spPr>
          <a:xfrm>
            <a:off x="11453021" y="6125455"/>
            <a:ext cx="717418" cy="692696"/>
          </a:xfrm>
          <a:prstGeom prst="rect">
            <a:avLst/>
          </a:prstGeom>
          <a:solidFill>
            <a:srgbClr val="F5F7F8"/>
          </a:solidFill>
          <a:ln>
            <a:solidFill>
              <a:srgbClr val="F5F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p:cNvSpPr/>
          <p:nvPr/>
        </p:nvSpPr>
        <p:spPr>
          <a:xfrm>
            <a:off x="498781" y="2555026"/>
            <a:ext cx="11141835" cy="10801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51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13" name="Objekt 4711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1" name="think-cell Slide" r:id="rId4" imgW="395" imgH="394" progId="TCLayout.ActiveDocument.1">
                  <p:embed/>
                </p:oleObj>
              </mc:Choice>
              <mc:Fallback>
                <p:oleObj name="think-cell Slide" r:id="rId4" imgW="395" imgH="394" progId="TCLayout.ActiveDocument.1">
                  <p:embed/>
                  <p:pic>
                    <p:nvPicPr>
                      <p:cNvPr id="47113" name="Objekt 471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p:cNvSpPr>
            <a:spLocks noGrp="1"/>
          </p:cNvSpPr>
          <p:nvPr>
            <p:ph type="sldNum" sz="quarter" idx="4"/>
          </p:nvPr>
        </p:nvSpPr>
        <p:spPr/>
        <p:txBody>
          <a:bodyPr/>
          <a:lstStyle/>
          <a:p>
            <a:fld id="{F633C6B9-C75B-4149-93B0-5E1BF0C180BC}" type="slidenum">
              <a:rPr lang="en-US" smtClean="0"/>
              <a:pPr/>
              <a:t>4</a:t>
            </a:fld>
            <a:endParaRPr lang="en-US" dirty="0"/>
          </a:p>
        </p:txBody>
      </p:sp>
      <p:sp>
        <p:nvSpPr>
          <p:cNvPr id="3" name="Zástupný symbol pro text 2"/>
          <p:cNvSpPr>
            <a:spLocks noGrp="1"/>
          </p:cNvSpPr>
          <p:nvPr>
            <p:ph type="body" sz="quarter" idx="12"/>
          </p:nvPr>
        </p:nvSpPr>
        <p:spPr/>
        <p:txBody>
          <a:bodyPr/>
          <a:lstStyle/>
          <a:p>
            <a:r>
              <a:rPr lang="cs-CZ" sz="2800" dirty="0" smtClean="0"/>
              <a:t>Kapacity pro chemickou recyklaci se v Evropě budují teprve jako reakce na přicházející legislativní požadavky</a:t>
            </a:r>
          </a:p>
        </p:txBody>
      </p:sp>
      <p:sp>
        <p:nvSpPr>
          <p:cNvPr id="106" name="Obdélník 105"/>
          <p:cNvSpPr/>
          <p:nvPr/>
        </p:nvSpPr>
        <p:spPr>
          <a:xfrm>
            <a:off x="844551" y="1464198"/>
            <a:ext cx="4727584" cy="4209679"/>
          </a:xfrm>
          <a:prstGeom prst="rect">
            <a:avLst/>
          </a:prstGeom>
        </p:spPr>
        <p:txBody>
          <a:bodyPr wrap="square">
            <a:spAutoFit/>
          </a:bodyPr>
          <a:lstStyle/>
          <a:p>
            <a:pPr marL="285756" indent="-285756" algn="just">
              <a:lnSpc>
                <a:spcPct val="140000"/>
              </a:lnSpc>
              <a:spcBef>
                <a:spcPts val="300"/>
              </a:spcBef>
              <a:spcAft>
                <a:spcPts val="300"/>
              </a:spcAft>
              <a:buClr>
                <a:srgbClr val="C00000"/>
              </a:buClr>
              <a:buSzPct val="130000"/>
              <a:buFont typeface="Wingdings" panose="05000000000000000000" pitchFamily="2" charset="2"/>
              <a:buChar char="§"/>
            </a:pPr>
            <a:r>
              <a:rPr lang="cs-CZ" sz="1400" dirty="0" smtClean="0">
                <a:latin typeface="+mj-lt"/>
                <a:ea typeface="Calibri" panose="020F0502020204030204" pitchFamily="34" charset="0"/>
                <a:cs typeface="Calibri" panose="020F0502020204030204" pitchFamily="34" charset="0"/>
              </a:rPr>
              <a:t>V současné době je již v provozu 5 průmyslových zařízení, kde se pyrolýzní oleje používají k výrobě recyklovaných plastů v původní kvalitě.</a:t>
            </a:r>
          </a:p>
          <a:p>
            <a:pPr marL="285756" indent="-285756" algn="just">
              <a:lnSpc>
                <a:spcPct val="140000"/>
              </a:lnSpc>
              <a:spcBef>
                <a:spcPts val="300"/>
              </a:spcBef>
              <a:spcAft>
                <a:spcPts val="300"/>
              </a:spcAft>
              <a:buClr>
                <a:srgbClr val="C00000"/>
              </a:buClr>
              <a:buSzPct val="130000"/>
              <a:buFont typeface="Wingdings" panose="05000000000000000000" pitchFamily="2" charset="2"/>
              <a:buChar char="§"/>
            </a:pPr>
            <a:r>
              <a:rPr lang="cs-CZ" sz="1400" dirty="0" smtClean="0">
                <a:latin typeface="+mj-lt"/>
                <a:ea typeface="Calibri" panose="020F0502020204030204" pitchFamily="34" charset="0"/>
                <a:cs typeface="Calibri" panose="020F0502020204030204" pitchFamily="34" charset="0"/>
              </a:rPr>
              <a:t>Průzkum </a:t>
            </a:r>
            <a:r>
              <a:rPr lang="cs-CZ" sz="1400" dirty="0" err="1" smtClean="0">
                <a:latin typeface="+mj-lt"/>
                <a:ea typeface="Calibri" panose="020F0502020204030204" pitchFamily="34" charset="0"/>
                <a:cs typeface="Calibri" panose="020F0502020204030204" pitchFamily="34" charset="0"/>
              </a:rPr>
              <a:t>PlasticsEurope</a:t>
            </a:r>
            <a:r>
              <a:rPr lang="cs-CZ" sz="1400" dirty="0" smtClean="0">
                <a:latin typeface="+mj-lt"/>
                <a:ea typeface="Calibri" panose="020F0502020204030204" pitchFamily="34" charset="0"/>
                <a:cs typeface="Calibri" panose="020F0502020204030204" pitchFamily="34" charset="0"/>
              </a:rPr>
              <a:t> odhalil ambiciózní plány jejích členů přispět k přechodu na oběhové hospodářství.</a:t>
            </a:r>
          </a:p>
          <a:p>
            <a:pPr marL="285756" indent="-285756" algn="just">
              <a:lnSpc>
                <a:spcPct val="140000"/>
              </a:lnSpc>
              <a:spcBef>
                <a:spcPts val="300"/>
              </a:spcBef>
              <a:spcAft>
                <a:spcPts val="300"/>
              </a:spcAft>
              <a:buClr>
                <a:srgbClr val="C00000"/>
              </a:buClr>
              <a:buSzPct val="130000"/>
              <a:buFont typeface="Wingdings" panose="05000000000000000000" pitchFamily="2" charset="2"/>
              <a:buChar char="§"/>
            </a:pPr>
            <a:r>
              <a:rPr lang="cs-CZ" sz="1400" dirty="0" err="1" smtClean="0">
                <a:latin typeface="+mj-lt"/>
                <a:ea typeface="Calibri" panose="020F0502020204030204" pitchFamily="34" charset="0"/>
                <a:cs typeface="Calibri" panose="020F0502020204030204" pitchFamily="34" charset="0"/>
              </a:rPr>
              <a:t>PlasticsEurope</a:t>
            </a:r>
            <a:r>
              <a:rPr lang="cs-CZ" sz="1400" dirty="0" smtClean="0">
                <a:latin typeface="+mj-lt"/>
                <a:ea typeface="Calibri" panose="020F0502020204030204" pitchFamily="34" charset="0"/>
                <a:cs typeface="Calibri" panose="020F0502020204030204" pitchFamily="34" charset="0"/>
              </a:rPr>
              <a:t> oznamuje významné </a:t>
            </a:r>
            <a:r>
              <a:rPr lang="cs-CZ" sz="1400" b="1" dirty="0" smtClean="0">
                <a:latin typeface="+mj-lt"/>
                <a:ea typeface="Calibri" panose="020F0502020204030204" pitchFamily="34" charset="0"/>
                <a:cs typeface="Calibri" panose="020F0502020204030204" pitchFamily="34" charset="0"/>
              </a:rPr>
              <a:t>plánované investice</a:t>
            </a:r>
            <a:r>
              <a:rPr lang="cs-CZ" sz="1400" dirty="0" smtClean="0">
                <a:latin typeface="+mj-lt"/>
                <a:ea typeface="Calibri" panose="020F0502020204030204" pitchFamily="34" charset="0"/>
                <a:cs typeface="Calibri" panose="020F0502020204030204" pitchFamily="34" charset="0"/>
              </a:rPr>
              <a:t> svých členů do projektů chemické recyklace: </a:t>
            </a:r>
            <a:r>
              <a:rPr lang="cs-CZ" sz="1400" b="1" dirty="0" smtClean="0">
                <a:latin typeface="+mj-lt"/>
                <a:ea typeface="Calibri" panose="020F0502020204030204" pitchFamily="34" charset="0"/>
                <a:cs typeface="Calibri" panose="020F0502020204030204" pitchFamily="34" charset="0"/>
              </a:rPr>
              <a:t>2,6 miliardy EUR v roce 2025 a 7,2 miliardy EUR v roce 2030</a:t>
            </a:r>
            <a:r>
              <a:rPr lang="cs-CZ" sz="1400" dirty="0" smtClean="0">
                <a:latin typeface="+mj-lt"/>
                <a:ea typeface="Calibri" panose="020F0502020204030204" pitchFamily="34" charset="0"/>
                <a:cs typeface="Calibri" panose="020F0502020204030204" pitchFamily="34" charset="0"/>
              </a:rPr>
              <a:t>.</a:t>
            </a:r>
          </a:p>
          <a:p>
            <a:pPr marL="285756" indent="-285756" algn="just">
              <a:lnSpc>
                <a:spcPct val="140000"/>
              </a:lnSpc>
              <a:spcBef>
                <a:spcPts val="300"/>
              </a:spcBef>
              <a:spcAft>
                <a:spcPts val="300"/>
              </a:spcAft>
              <a:buClr>
                <a:srgbClr val="C00000"/>
              </a:buClr>
              <a:buSzPct val="130000"/>
              <a:buFont typeface="Wingdings" panose="05000000000000000000" pitchFamily="2" charset="2"/>
              <a:buChar char="§"/>
            </a:pPr>
            <a:r>
              <a:rPr lang="cs-CZ" sz="1400" dirty="0" smtClean="0">
                <a:latin typeface="+mj-lt"/>
                <a:ea typeface="Calibri" panose="020F0502020204030204" pitchFamily="34" charset="0"/>
                <a:cs typeface="Calibri" panose="020F0502020204030204" pitchFamily="34" charset="0"/>
              </a:rPr>
              <a:t>Plánované investice umožní členským společnostem vyrobit </a:t>
            </a:r>
            <a:r>
              <a:rPr lang="cs-CZ" sz="1400" b="1" dirty="0" smtClean="0">
                <a:latin typeface="+mj-lt"/>
                <a:ea typeface="Calibri" panose="020F0502020204030204" pitchFamily="34" charset="0"/>
                <a:cs typeface="Calibri" panose="020F0502020204030204" pitchFamily="34" charset="0"/>
              </a:rPr>
              <a:t>1,2 mil. tun v roce 2025 a 3,4 mil. tun </a:t>
            </a:r>
            <a:r>
              <a:rPr lang="cs-CZ" sz="1400" b="1" dirty="0">
                <a:latin typeface="+mj-lt"/>
                <a:ea typeface="Calibri" panose="020F0502020204030204" pitchFamily="34" charset="0"/>
                <a:cs typeface="Calibri" panose="020F0502020204030204" pitchFamily="34" charset="0"/>
              </a:rPr>
              <a:t>recyklovaných </a:t>
            </a:r>
            <a:r>
              <a:rPr lang="cs-CZ" sz="1400" b="1" dirty="0" smtClean="0">
                <a:latin typeface="+mj-lt"/>
                <a:ea typeface="Calibri" panose="020F0502020204030204" pitchFamily="34" charset="0"/>
                <a:cs typeface="Calibri" panose="020F0502020204030204" pitchFamily="34" charset="0"/>
              </a:rPr>
              <a:t>plastů v roce 2030.</a:t>
            </a:r>
          </a:p>
        </p:txBody>
      </p:sp>
      <p:sp>
        <p:nvSpPr>
          <p:cNvPr id="96" name="ee4pFootnotes">
            <a:extLst>
              <a:ext uri="{FF2B5EF4-FFF2-40B4-BE49-F238E27FC236}">
                <a16:creationId xmlns:a16="http://schemas.microsoft.com/office/drawing/2014/main" id="{D364DBD6-7198-4843-8924-37710655E365}"/>
              </a:ext>
            </a:extLst>
          </p:cNvPr>
          <p:cNvSpPr>
            <a:spLocks noChangeArrowheads="1"/>
          </p:cNvSpPr>
          <p:nvPr/>
        </p:nvSpPr>
        <p:spPr bwMode="auto">
          <a:xfrm>
            <a:off x="2611112" y="6562356"/>
            <a:ext cx="6840760" cy="169277"/>
          </a:xfrm>
          <a:prstGeom prst="rect">
            <a:avLst/>
          </a:prstGeom>
          <a:noFill/>
          <a:ln w="9525" algn="ctr">
            <a:noFill/>
            <a:miter lim="800000"/>
            <a:headEnd type="none" w="lg" len="lg"/>
            <a:tailEnd type="none" w="lg" len="lg"/>
          </a:ln>
        </p:spPr>
        <p:txBody>
          <a:bodyPr vert="horz" wrap="square" lIns="0" tIns="0" rIns="0" bIns="0" anchor="b" anchorCtr="0">
            <a:spAutoFit/>
          </a:bodyPr>
          <a:lstStyle/>
          <a:p>
            <a:pPr defTabSz="685814">
              <a:defRPr/>
            </a:pPr>
            <a:r>
              <a:rPr lang="cs-CZ" sz="1100" b="1" dirty="0" smtClean="0">
                <a:latin typeface="Arial Narrow"/>
              </a:rPr>
              <a:t>Zdroj</a:t>
            </a:r>
            <a:r>
              <a:rPr lang="en-US" sz="1100" b="1" dirty="0" smtClean="0">
                <a:latin typeface="Arial Narrow"/>
              </a:rPr>
              <a:t>: </a:t>
            </a:r>
            <a:r>
              <a:rPr lang="cs-CZ" sz="1100" dirty="0" err="1" smtClean="0">
                <a:latin typeface="Arial Narrow"/>
              </a:rPr>
              <a:t>PlasticsEurope</a:t>
            </a:r>
            <a:r>
              <a:rPr lang="cs-CZ" sz="1100" dirty="0" smtClean="0">
                <a:latin typeface="Arial Narrow"/>
              </a:rPr>
              <a:t>, veřejně publikované informace petrochemických společností, tiskové zprávy</a:t>
            </a:r>
            <a:endParaRPr lang="en-US" sz="1100" dirty="0">
              <a:latin typeface="Arial Narrow"/>
            </a:endParaRPr>
          </a:p>
        </p:txBody>
      </p:sp>
      <p:pic>
        <p:nvPicPr>
          <p:cNvPr id="6" name="Obrázek 5"/>
          <p:cNvPicPr>
            <a:picLocks noChangeAspect="1"/>
          </p:cNvPicPr>
          <p:nvPr/>
        </p:nvPicPr>
        <p:blipFill>
          <a:blip r:embed="rId6"/>
          <a:stretch>
            <a:fillRect/>
          </a:stretch>
        </p:blipFill>
        <p:spPr>
          <a:xfrm>
            <a:off x="6294005" y="1409349"/>
            <a:ext cx="4804589" cy="4893310"/>
          </a:xfrm>
          <a:prstGeom prst="rect">
            <a:avLst/>
          </a:prstGeom>
        </p:spPr>
      </p:pic>
    </p:spTree>
    <p:extLst>
      <p:ext uri="{BB962C8B-B14F-4D97-AF65-F5344CB8AC3E}">
        <p14:creationId xmlns:p14="http://schemas.microsoft.com/office/powerpoint/2010/main" val="3332874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99" name="think-cell Slide" r:id="rId4" imgW="395" imgH="394" progId="TCLayout.ActiveDocument.1">
                  <p:embed/>
                </p:oleObj>
              </mc:Choice>
              <mc:Fallback>
                <p:oleObj name="think-cell Slide" r:id="rId4" imgW="395" imgH="394" progId="TCLayout.ActiveDocument.1">
                  <p:embed/>
                  <p:pic>
                    <p:nvPicPr>
                      <p:cNvPr id="9" name="Objek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p:cNvSpPr>
            <a:spLocks noGrp="1"/>
          </p:cNvSpPr>
          <p:nvPr>
            <p:ph type="sldNum" sz="quarter" idx="4"/>
          </p:nvPr>
        </p:nvSpPr>
        <p:spPr/>
        <p:txBody>
          <a:bodyPr/>
          <a:lstStyle/>
          <a:p>
            <a:fld id="{F633C6B9-C75B-4149-93B0-5E1BF0C180BC}" type="slidenum">
              <a:rPr lang="en-US" smtClean="0"/>
              <a:pPr/>
              <a:t>5</a:t>
            </a:fld>
            <a:endParaRPr lang="en-US" dirty="0"/>
          </a:p>
        </p:txBody>
      </p:sp>
      <p:sp>
        <p:nvSpPr>
          <p:cNvPr id="24" name="Oblouk 23"/>
          <p:cNvSpPr>
            <a:spLocks noChangeAspect="1"/>
          </p:cNvSpPr>
          <p:nvPr/>
        </p:nvSpPr>
        <p:spPr>
          <a:xfrm rot="15736832">
            <a:off x="5449959" y="842511"/>
            <a:ext cx="4860000" cy="4860000"/>
          </a:xfrm>
          <a:prstGeom prst="arc">
            <a:avLst>
              <a:gd name="adj1" fmla="val 10960849"/>
              <a:gd name="adj2" fmla="val 10533919"/>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Ovál 24"/>
          <p:cNvSpPr/>
          <p:nvPr/>
        </p:nvSpPr>
        <p:spPr>
          <a:xfrm>
            <a:off x="4912615" y="1326323"/>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ál 26"/>
          <p:cNvSpPr/>
          <p:nvPr/>
        </p:nvSpPr>
        <p:spPr>
          <a:xfrm>
            <a:off x="9244718" y="1441827"/>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ovéPole 27"/>
          <p:cNvSpPr txBox="1"/>
          <p:nvPr/>
        </p:nvSpPr>
        <p:spPr>
          <a:xfrm>
            <a:off x="8330765" y="70227"/>
            <a:ext cx="1742173" cy="276999"/>
          </a:xfrm>
          <a:prstGeom prst="rect">
            <a:avLst/>
          </a:prstGeom>
          <a:noFill/>
        </p:spPr>
        <p:txBody>
          <a:bodyPr wrap="square" rtlCol="0">
            <a:spAutoFit/>
          </a:bodyPr>
          <a:lstStyle/>
          <a:p>
            <a:r>
              <a:rPr lang="cs-CZ" sz="1200" dirty="0"/>
              <a:t>Výroba monomerů</a:t>
            </a:r>
          </a:p>
        </p:txBody>
      </p:sp>
      <p:sp>
        <p:nvSpPr>
          <p:cNvPr id="29" name="TextovéPole 28"/>
          <p:cNvSpPr txBox="1"/>
          <p:nvPr/>
        </p:nvSpPr>
        <p:spPr>
          <a:xfrm>
            <a:off x="9724086" y="1091034"/>
            <a:ext cx="1742173" cy="276999"/>
          </a:xfrm>
          <a:prstGeom prst="rect">
            <a:avLst/>
          </a:prstGeom>
          <a:noFill/>
        </p:spPr>
        <p:txBody>
          <a:bodyPr wrap="square" rtlCol="0">
            <a:spAutoFit/>
          </a:bodyPr>
          <a:lstStyle/>
          <a:p>
            <a:r>
              <a:rPr lang="cs-CZ" sz="1200" dirty="0"/>
              <a:t>Výroba polymerů</a:t>
            </a:r>
          </a:p>
        </p:txBody>
      </p:sp>
      <p:sp>
        <p:nvSpPr>
          <p:cNvPr id="30" name="Ovál 29"/>
          <p:cNvSpPr/>
          <p:nvPr/>
        </p:nvSpPr>
        <p:spPr>
          <a:xfrm>
            <a:off x="9244718" y="3755373"/>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ál 30"/>
          <p:cNvSpPr/>
          <p:nvPr/>
        </p:nvSpPr>
        <p:spPr>
          <a:xfrm>
            <a:off x="7121031" y="4877149"/>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ovéPole 31"/>
          <p:cNvSpPr txBox="1"/>
          <p:nvPr/>
        </p:nvSpPr>
        <p:spPr>
          <a:xfrm>
            <a:off x="6970430" y="6365272"/>
            <a:ext cx="2043373" cy="276999"/>
          </a:xfrm>
          <a:prstGeom prst="rect">
            <a:avLst/>
          </a:prstGeom>
          <a:noFill/>
        </p:spPr>
        <p:txBody>
          <a:bodyPr wrap="square" rtlCol="0">
            <a:spAutoFit/>
          </a:bodyPr>
          <a:lstStyle/>
          <a:p>
            <a:r>
              <a:rPr lang="cs-CZ" sz="1200" dirty="0"/>
              <a:t>Finální výrobky – plasty</a:t>
            </a:r>
          </a:p>
        </p:txBody>
      </p:sp>
      <p:sp>
        <p:nvSpPr>
          <p:cNvPr id="33" name="Oblouk 32"/>
          <p:cNvSpPr/>
          <p:nvPr/>
        </p:nvSpPr>
        <p:spPr>
          <a:xfrm>
            <a:off x="6200626" y="2496142"/>
            <a:ext cx="3384000" cy="2628062"/>
          </a:xfrm>
          <a:prstGeom prst="arc">
            <a:avLst>
              <a:gd name="adj1" fmla="val 10754840"/>
              <a:gd name="adj2" fmla="val 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TextovéPole 33"/>
          <p:cNvSpPr txBox="1"/>
          <p:nvPr/>
        </p:nvSpPr>
        <p:spPr>
          <a:xfrm>
            <a:off x="4836656" y="5270500"/>
            <a:ext cx="1723115" cy="461665"/>
          </a:xfrm>
          <a:prstGeom prst="rect">
            <a:avLst/>
          </a:prstGeom>
          <a:noFill/>
        </p:spPr>
        <p:txBody>
          <a:bodyPr wrap="square" rtlCol="0">
            <a:spAutoFit/>
          </a:bodyPr>
          <a:lstStyle/>
          <a:p>
            <a:pPr algn="ctr"/>
            <a:r>
              <a:rPr lang="cs-CZ" sz="1200" dirty="0">
                <a:solidFill>
                  <a:srgbClr val="E40F18"/>
                </a:solidFill>
              </a:rPr>
              <a:t>Systém sběru a třídění odpadních surovin</a:t>
            </a:r>
          </a:p>
        </p:txBody>
      </p:sp>
      <p:sp>
        <p:nvSpPr>
          <p:cNvPr id="35" name="Ovál 34"/>
          <p:cNvSpPr/>
          <p:nvPr/>
        </p:nvSpPr>
        <p:spPr>
          <a:xfrm>
            <a:off x="5077413" y="3658195"/>
            <a:ext cx="1440000" cy="1440000"/>
          </a:xfrm>
          <a:prstGeom prst="ellipse">
            <a:avLst/>
          </a:prstGeom>
          <a:solidFill>
            <a:schemeClr val="bg1"/>
          </a:solidFill>
          <a:ln w="38100">
            <a:solidFill>
              <a:srgbClr val="E40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blouk 35"/>
          <p:cNvSpPr/>
          <p:nvPr/>
        </p:nvSpPr>
        <p:spPr>
          <a:xfrm rot="20359801">
            <a:off x="6071889" y="897682"/>
            <a:ext cx="2160000" cy="447408"/>
          </a:xfrm>
          <a:prstGeom prst="arc">
            <a:avLst>
              <a:gd name="adj1" fmla="val 10960849"/>
              <a:gd name="adj2" fmla="val 1417001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Oblouk 36"/>
          <p:cNvSpPr/>
          <p:nvPr/>
        </p:nvSpPr>
        <p:spPr>
          <a:xfrm rot="20359801">
            <a:off x="6153464" y="963287"/>
            <a:ext cx="2160000" cy="447408"/>
          </a:xfrm>
          <a:prstGeom prst="arc">
            <a:avLst>
              <a:gd name="adj1" fmla="val 10960849"/>
              <a:gd name="adj2" fmla="val 14170010"/>
            </a:avLst>
          </a:prstGeom>
          <a:ln w="63500">
            <a:solidFill>
              <a:srgbClr val="A9C30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0" name="Oblouk 39"/>
          <p:cNvSpPr/>
          <p:nvPr/>
        </p:nvSpPr>
        <p:spPr>
          <a:xfrm rot="2377263">
            <a:off x="8479841" y="1527015"/>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1" name="Oblouk 40"/>
          <p:cNvSpPr/>
          <p:nvPr/>
        </p:nvSpPr>
        <p:spPr>
          <a:xfrm rot="6008386">
            <a:off x="8909939" y="3672076"/>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2" name="Oblouk 41"/>
          <p:cNvSpPr/>
          <p:nvPr/>
        </p:nvSpPr>
        <p:spPr>
          <a:xfrm rot="9594604">
            <a:off x="7355127" y="5197288"/>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Oblouk 42"/>
          <p:cNvSpPr/>
          <p:nvPr/>
        </p:nvSpPr>
        <p:spPr>
          <a:xfrm rot="13349973">
            <a:off x="5133181" y="4535580"/>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Oblouk 45"/>
          <p:cNvSpPr/>
          <p:nvPr/>
        </p:nvSpPr>
        <p:spPr>
          <a:xfrm rot="3480653">
            <a:off x="4107078" y="1438575"/>
            <a:ext cx="1368000" cy="288000"/>
          </a:xfrm>
          <a:prstGeom prst="arc">
            <a:avLst>
              <a:gd name="adj1" fmla="val 10960849"/>
              <a:gd name="adj2" fmla="val 19182112"/>
            </a:avLst>
          </a:prstGeom>
          <a:noFill/>
          <a:ln w="63500">
            <a:solidFill>
              <a:srgbClr val="A9C30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Oblouk 46"/>
          <p:cNvSpPr/>
          <p:nvPr/>
        </p:nvSpPr>
        <p:spPr>
          <a:xfrm rot="3644847">
            <a:off x="4182701" y="1225856"/>
            <a:ext cx="1565498" cy="288000"/>
          </a:xfrm>
          <a:prstGeom prst="arc">
            <a:avLst>
              <a:gd name="adj1" fmla="val 11127263"/>
              <a:gd name="adj2" fmla="val 18524759"/>
            </a:avLst>
          </a:prstGeom>
          <a:ln w="635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52" name="Obrázek 51"/>
          <p:cNvPicPr>
            <a:picLocks noChangeAspect="1"/>
          </p:cNvPicPr>
          <p:nvPr/>
        </p:nvPicPr>
        <p:blipFill>
          <a:blip r:embed="rId6"/>
          <a:stretch>
            <a:fillRect/>
          </a:stretch>
        </p:blipFill>
        <p:spPr>
          <a:xfrm>
            <a:off x="4028773" y="693660"/>
            <a:ext cx="368709" cy="360000"/>
          </a:xfrm>
          <a:prstGeom prst="rect">
            <a:avLst/>
          </a:prstGeom>
        </p:spPr>
      </p:pic>
      <p:pic>
        <p:nvPicPr>
          <p:cNvPr id="56" name="Obrázek 55"/>
          <p:cNvPicPr>
            <a:picLocks noChangeAspect="1"/>
          </p:cNvPicPr>
          <p:nvPr/>
        </p:nvPicPr>
        <p:blipFill>
          <a:blip r:embed="rId7"/>
          <a:stretch>
            <a:fillRect/>
          </a:stretch>
        </p:blipFill>
        <p:spPr>
          <a:xfrm>
            <a:off x="3724989" y="382161"/>
            <a:ext cx="365105" cy="360000"/>
          </a:xfrm>
          <a:prstGeom prst="rect">
            <a:avLst/>
          </a:prstGeom>
        </p:spPr>
      </p:pic>
      <p:pic>
        <p:nvPicPr>
          <p:cNvPr id="64" name="Obrázek 63"/>
          <p:cNvPicPr>
            <a:picLocks noChangeAspect="1"/>
          </p:cNvPicPr>
          <p:nvPr/>
        </p:nvPicPr>
        <p:blipFill rotWithShape="1">
          <a:blip r:embed="rId8">
            <a:grayscl/>
          </a:blip>
          <a:srcRect l="20846" t="9725"/>
          <a:stretch/>
        </p:blipFill>
        <p:spPr>
          <a:xfrm>
            <a:off x="5302670" y="1485599"/>
            <a:ext cx="278517" cy="360000"/>
          </a:xfrm>
          <a:prstGeom prst="rect">
            <a:avLst/>
          </a:prstGeom>
        </p:spPr>
      </p:pic>
      <p:pic>
        <p:nvPicPr>
          <p:cNvPr id="65" name="Obrázek 64"/>
          <p:cNvPicPr>
            <a:picLocks noChangeAspect="1"/>
          </p:cNvPicPr>
          <p:nvPr/>
        </p:nvPicPr>
        <p:blipFill>
          <a:blip r:embed="rId9"/>
          <a:stretch>
            <a:fillRect/>
          </a:stretch>
        </p:blipFill>
        <p:spPr>
          <a:xfrm>
            <a:off x="7272766" y="5344010"/>
            <a:ext cx="1188000" cy="586080"/>
          </a:xfrm>
          <a:prstGeom prst="rect">
            <a:avLst/>
          </a:prstGeom>
        </p:spPr>
      </p:pic>
      <p:pic>
        <p:nvPicPr>
          <p:cNvPr id="66" name="Obrázek 65"/>
          <p:cNvPicPr>
            <a:picLocks noChangeAspect="1"/>
          </p:cNvPicPr>
          <p:nvPr/>
        </p:nvPicPr>
        <p:blipFill>
          <a:blip r:embed="rId10">
            <a:biLevel thresh="25000"/>
          </a:blip>
          <a:stretch>
            <a:fillRect/>
          </a:stretch>
        </p:blipFill>
        <p:spPr>
          <a:xfrm>
            <a:off x="7361235" y="451886"/>
            <a:ext cx="1089798" cy="828000"/>
          </a:xfrm>
          <a:prstGeom prst="rect">
            <a:avLst/>
          </a:prstGeom>
        </p:spPr>
      </p:pic>
      <p:sp>
        <p:nvSpPr>
          <p:cNvPr id="68" name="TextovéPole 67"/>
          <p:cNvSpPr txBox="1"/>
          <p:nvPr/>
        </p:nvSpPr>
        <p:spPr>
          <a:xfrm>
            <a:off x="7121031" y="2760093"/>
            <a:ext cx="1742173" cy="276999"/>
          </a:xfrm>
          <a:prstGeom prst="rect">
            <a:avLst/>
          </a:prstGeom>
          <a:noFill/>
        </p:spPr>
        <p:txBody>
          <a:bodyPr wrap="square" rtlCol="0">
            <a:spAutoFit/>
          </a:bodyPr>
          <a:lstStyle/>
          <a:p>
            <a:r>
              <a:rPr lang="cs-CZ" sz="1200" dirty="0"/>
              <a:t>Mechanická recyklace</a:t>
            </a:r>
          </a:p>
        </p:txBody>
      </p:sp>
      <p:pic>
        <p:nvPicPr>
          <p:cNvPr id="70" name="Obrázek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4401" y="2072896"/>
            <a:ext cx="475694" cy="475694"/>
          </a:xfrm>
          <a:prstGeom prst="rect">
            <a:avLst/>
          </a:prstGeom>
        </p:spPr>
      </p:pic>
      <p:pic>
        <p:nvPicPr>
          <p:cNvPr id="71" name="Obrázek 70"/>
          <p:cNvPicPr>
            <a:picLocks noChangeAspect="1"/>
          </p:cNvPicPr>
          <p:nvPr/>
        </p:nvPicPr>
        <p:blipFill rotWithShape="1">
          <a:blip r:embed="rId12"/>
          <a:srcRect l="10913" t="8176" r="14679" b="13040"/>
          <a:stretch/>
        </p:blipFill>
        <p:spPr>
          <a:xfrm>
            <a:off x="5034622" y="1708720"/>
            <a:ext cx="269358" cy="382772"/>
          </a:xfrm>
          <a:prstGeom prst="rect">
            <a:avLst/>
          </a:prstGeom>
        </p:spPr>
      </p:pic>
      <p:pic>
        <p:nvPicPr>
          <p:cNvPr id="72" name="Obrázek 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03312" y="272973"/>
            <a:ext cx="360000" cy="360000"/>
          </a:xfrm>
          <a:prstGeom prst="rect">
            <a:avLst/>
          </a:prstGeom>
        </p:spPr>
      </p:pic>
      <p:pic>
        <p:nvPicPr>
          <p:cNvPr id="73" name="Obrázek 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86182" y="3882769"/>
            <a:ext cx="540000" cy="540000"/>
          </a:xfrm>
          <a:prstGeom prst="rect">
            <a:avLst/>
          </a:prstGeom>
        </p:spPr>
      </p:pic>
      <p:pic>
        <p:nvPicPr>
          <p:cNvPr id="74" name="Obrázek 7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36454" y="3896749"/>
            <a:ext cx="540000" cy="540000"/>
          </a:xfrm>
          <a:prstGeom prst="rect">
            <a:avLst/>
          </a:prstGeom>
        </p:spPr>
      </p:pic>
      <p:pic>
        <p:nvPicPr>
          <p:cNvPr id="75" name="Picture 19" descr="https://cdn-icons.flaticon.com/png/512/1374/premium/1374337.png?token=exp=1646202532~hmac=95b2f486a20d1962840b96238432ef2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31429" y="4477244"/>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76" name="Obrázek 75"/>
          <p:cNvPicPr>
            <a:picLocks noChangeAspect="1"/>
          </p:cNvPicPr>
          <p:nvPr/>
        </p:nvPicPr>
        <p:blipFill rotWithShape="1">
          <a:blip r:embed="rId17">
            <a:biLevel thresh="25000"/>
          </a:blip>
          <a:srcRect l="16725" t="21741" r="13214" b="689"/>
          <a:stretch/>
        </p:blipFill>
        <p:spPr>
          <a:xfrm>
            <a:off x="9515255" y="4092371"/>
            <a:ext cx="878879" cy="743919"/>
          </a:xfrm>
          <a:prstGeom prst="rect">
            <a:avLst/>
          </a:prstGeom>
        </p:spPr>
      </p:pic>
      <p:pic>
        <p:nvPicPr>
          <p:cNvPr id="77" name="Obrázek 76"/>
          <p:cNvPicPr>
            <a:picLocks noChangeAspect="1"/>
          </p:cNvPicPr>
          <p:nvPr/>
        </p:nvPicPr>
        <p:blipFill rotWithShape="1">
          <a:blip r:embed="rId18">
            <a:biLevel thresh="50000"/>
          </a:blip>
          <a:srcRect l="2594" t="6724" r="4809" b="275"/>
          <a:stretch/>
        </p:blipFill>
        <p:spPr>
          <a:xfrm>
            <a:off x="9403872" y="1868326"/>
            <a:ext cx="1130528" cy="620714"/>
          </a:xfrm>
          <a:prstGeom prst="rect">
            <a:avLst/>
          </a:prstGeom>
        </p:spPr>
      </p:pic>
      <p:pic>
        <p:nvPicPr>
          <p:cNvPr id="82" name="Obrázek 81"/>
          <p:cNvPicPr>
            <a:picLocks noChangeAspect="1"/>
          </p:cNvPicPr>
          <p:nvPr/>
        </p:nvPicPr>
        <p:blipFill rotWithShape="1">
          <a:blip r:embed="rId19">
            <a:biLevel thresh="25000"/>
          </a:blip>
          <a:srcRect l="7945" t="8781"/>
          <a:stretch/>
        </p:blipFill>
        <p:spPr>
          <a:xfrm>
            <a:off x="2215379" y="1597918"/>
            <a:ext cx="1141532" cy="767448"/>
          </a:xfrm>
          <a:prstGeom prst="rect">
            <a:avLst/>
          </a:prstGeom>
        </p:spPr>
      </p:pic>
      <p:sp>
        <p:nvSpPr>
          <p:cNvPr id="83" name="Ovál 82"/>
          <p:cNvSpPr/>
          <p:nvPr/>
        </p:nvSpPr>
        <p:spPr>
          <a:xfrm>
            <a:off x="2055567" y="1270594"/>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blouk 83"/>
          <p:cNvSpPr/>
          <p:nvPr/>
        </p:nvSpPr>
        <p:spPr>
          <a:xfrm rot="746196">
            <a:off x="3415965" y="1611909"/>
            <a:ext cx="1516829" cy="447408"/>
          </a:xfrm>
          <a:prstGeom prst="arc">
            <a:avLst>
              <a:gd name="adj1" fmla="val 11090263"/>
              <a:gd name="adj2" fmla="val 21079718"/>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5" name="Oblouk 84"/>
          <p:cNvSpPr/>
          <p:nvPr/>
        </p:nvSpPr>
        <p:spPr>
          <a:xfrm rot="746196">
            <a:off x="3414757" y="1744850"/>
            <a:ext cx="1516829" cy="447408"/>
          </a:xfrm>
          <a:prstGeom prst="arc">
            <a:avLst>
              <a:gd name="adj1" fmla="val 11090263"/>
              <a:gd name="adj2" fmla="val 21079718"/>
            </a:avLst>
          </a:prstGeom>
          <a:ln w="63500">
            <a:solidFill>
              <a:srgbClr val="A9C309"/>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6" name="Skupina 5"/>
          <p:cNvGrpSpPr/>
          <p:nvPr/>
        </p:nvGrpSpPr>
        <p:grpSpPr>
          <a:xfrm>
            <a:off x="1122359" y="3446749"/>
            <a:ext cx="1440000" cy="1440000"/>
            <a:chOff x="1326850" y="3237271"/>
            <a:chExt cx="1440000" cy="1440000"/>
          </a:xfrm>
        </p:grpSpPr>
        <p:sp>
          <p:nvSpPr>
            <p:cNvPr id="87" name="Ovál 86"/>
            <p:cNvSpPr/>
            <p:nvPr/>
          </p:nvSpPr>
          <p:spPr>
            <a:xfrm>
              <a:off x="1326850" y="3237271"/>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Obrázek 4"/>
            <p:cNvPicPr>
              <a:picLocks noChangeAspect="1"/>
            </p:cNvPicPr>
            <p:nvPr/>
          </p:nvPicPr>
          <p:blipFill rotWithShape="1">
            <a:blip r:embed="rId20"/>
            <a:srcRect l="12346" t="5775" r="14679" b="74662"/>
            <a:stretch/>
          </p:blipFill>
          <p:spPr>
            <a:xfrm>
              <a:off x="1741105" y="3473592"/>
              <a:ext cx="472031" cy="416498"/>
            </a:xfrm>
            <a:prstGeom prst="rect">
              <a:avLst/>
            </a:prstGeom>
          </p:spPr>
        </p:pic>
        <p:pic>
          <p:nvPicPr>
            <p:cNvPr id="88" name="Obrázek 87"/>
            <p:cNvPicPr>
              <a:picLocks noChangeAspect="1"/>
            </p:cNvPicPr>
            <p:nvPr/>
          </p:nvPicPr>
          <p:blipFill rotWithShape="1">
            <a:blip r:embed="rId20"/>
            <a:srcRect l="5693" t="36055" r="25482" b="40525"/>
            <a:stretch/>
          </p:blipFill>
          <p:spPr>
            <a:xfrm>
              <a:off x="1530441" y="3890467"/>
              <a:ext cx="421328" cy="471887"/>
            </a:xfrm>
            <a:prstGeom prst="rect">
              <a:avLst/>
            </a:prstGeom>
          </p:spPr>
        </p:pic>
        <p:pic>
          <p:nvPicPr>
            <p:cNvPr id="89" name="Obrázek 88"/>
            <p:cNvPicPr>
              <a:picLocks noChangeAspect="1"/>
            </p:cNvPicPr>
            <p:nvPr/>
          </p:nvPicPr>
          <p:blipFill rotWithShape="1">
            <a:blip r:embed="rId20"/>
            <a:srcRect l="13766" t="74443" r="24022" b="3952"/>
            <a:stretch/>
          </p:blipFill>
          <p:spPr>
            <a:xfrm>
              <a:off x="1990765" y="3890090"/>
              <a:ext cx="475862" cy="543923"/>
            </a:xfrm>
            <a:prstGeom prst="rect">
              <a:avLst/>
            </a:prstGeom>
          </p:spPr>
        </p:pic>
      </p:grpSp>
      <p:sp>
        <p:nvSpPr>
          <p:cNvPr id="90" name="Oblouk 89"/>
          <p:cNvSpPr/>
          <p:nvPr/>
        </p:nvSpPr>
        <p:spPr>
          <a:xfrm rot="18442791">
            <a:off x="1518950" y="2398600"/>
            <a:ext cx="2160000" cy="447408"/>
          </a:xfrm>
          <a:prstGeom prst="arc">
            <a:avLst>
              <a:gd name="adj1" fmla="val 10960849"/>
              <a:gd name="adj2" fmla="val 14170010"/>
            </a:avLst>
          </a:prstGeom>
          <a:ln w="635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1" name="TextovéPole 90"/>
          <p:cNvSpPr txBox="1"/>
          <p:nvPr/>
        </p:nvSpPr>
        <p:spPr>
          <a:xfrm>
            <a:off x="966878" y="5003340"/>
            <a:ext cx="1960988" cy="276999"/>
          </a:xfrm>
          <a:prstGeom prst="rect">
            <a:avLst/>
          </a:prstGeom>
          <a:noFill/>
        </p:spPr>
        <p:txBody>
          <a:bodyPr wrap="square" rtlCol="0">
            <a:spAutoFit/>
          </a:bodyPr>
          <a:lstStyle/>
          <a:p>
            <a:r>
              <a:rPr lang="cs-CZ" sz="1200" dirty="0"/>
              <a:t>Finální výrobky – paliva</a:t>
            </a:r>
          </a:p>
        </p:txBody>
      </p:sp>
      <p:sp>
        <p:nvSpPr>
          <p:cNvPr id="92" name="TextovéPole 91"/>
          <p:cNvSpPr txBox="1"/>
          <p:nvPr/>
        </p:nvSpPr>
        <p:spPr>
          <a:xfrm>
            <a:off x="9545191" y="5333242"/>
            <a:ext cx="1742173" cy="276999"/>
          </a:xfrm>
          <a:prstGeom prst="rect">
            <a:avLst/>
          </a:prstGeom>
          <a:noFill/>
        </p:spPr>
        <p:txBody>
          <a:bodyPr wrap="square" rtlCol="0">
            <a:spAutoFit/>
          </a:bodyPr>
          <a:lstStyle/>
          <a:p>
            <a:r>
              <a:rPr lang="cs-CZ" sz="1200" dirty="0"/>
              <a:t>Konvertoři</a:t>
            </a:r>
          </a:p>
        </p:txBody>
      </p:sp>
      <p:sp>
        <p:nvSpPr>
          <p:cNvPr id="93" name="TextovéPole 92"/>
          <p:cNvSpPr txBox="1"/>
          <p:nvPr/>
        </p:nvSpPr>
        <p:spPr>
          <a:xfrm>
            <a:off x="2261066" y="955236"/>
            <a:ext cx="1166223" cy="276999"/>
          </a:xfrm>
          <a:prstGeom prst="rect">
            <a:avLst/>
          </a:prstGeom>
          <a:noFill/>
        </p:spPr>
        <p:txBody>
          <a:bodyPr wrap="square" rtlCol="0">
            <a:spAutoFit/>
          </a:bodyPr>
          <a:lstStyle/>
          <a:p>
            <a:r>
              <a:rPr lang="cs-CZ" sz="1200" dirty="0"/>
              <a:t>Výroba paliv</a:t>
            </a:r>
          </a:p>
        </p:txBody>
      </p:sp>
      <p:cxnSp>
        <p:nvCxnSpPr>
          <p:cNvPr id="15" name="Přímá spojnice se šipkou 14"/>
          <p:cNvCxnSpPr/>
          <p:nvPr/>
        </p:nvCxnSpPr>
        <p:spPr>
          <a:xfrm flipV="1">
            <a:off x="1277605" y="5930810"/>
            <a:ext cx="504000" cy="7270"/>
          </a:xfrm>
          <a:prstGeom prst="straightConnector1">
            <a:avLst/>
          </a:prstGeom>
          <a:ln w="57150">
            <a:solidFill>
              <a:srgbClr val="5C667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Přímá spojnice se šipkou 95"/>
          <p:cNvCxnSpPr/>
          <p:nvPr/>
        </p:nvCxnSpPr>
        <p:spPr>
          <a:xfrm flipV="1">
            <a:off x="1277605" y="6192023"/>
            <a:ext cx="504000" cy="7270"/>
          </a:xfrm>
          <a:prstGeom prst="straightConnector1">
            <a:avLst/>
          </a:prstGeom>
          <a:ln w="57150">
            <a:solidFill>
              <a:srgbClr val="A9C30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Přímá spojnice se šipkou 96"/>
          <p:cNvCxnSpPr/>
          <p:nvPr/>
        </p:nvCxnSpPr>
        <p:spPr>
          <a:xfrm flipV="1">
            <a:off x="1277605" y="6438353"/>
            <a:ext cx="504000" cy="7270"/>
          </a:xfrm>
          <a:prstGeom prst="straightConnector1">
            <a:avLst/>
          </a:prstGeom>
          <a:ln w="57150">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99" name="TextovéPole 98"/>
          <p:cNvSpPr txBox="1"/>
          <p:nvPr/>
        </p:nvSpPr>
        <p:spPr>
          <a:xfrm>
            <a:off x="1786274" y="5496609"/>
            <a:ext cx="2877038" cy="1061829"/>
          </a:xfrm>
          <a:prstGeom prst="rect">
            <a:avLst/>
          </a:prstGeom>
          <a:noFill/>
        </p:spPr>
        <p:txBody>
          <a:bodyPr wrap="square" rtlCol="0">
            <a:spAutoFit/>
          </a:bodyPr>
          <a:lstStyle/>
          <a:p>
            <a:pPr>
              <a:spcBef>
                <a:spcPts val="600"/>
              </a:spcBef>
            </a:pPr>
            <a:r>
              <a:rPr lang="cs-CZ" sz="1200" dirty="0" smtClean="0"/>
              <a:t>Fosilní surovina</a:t>
            </a:r>
          </a:p>
          <a:p>
            <a:pPr>
              <a:spcBef>
                <a:spcPts val="600"/>
              </a:spcBef>
            </a:pPr>
            <a:r>
              <a:rPr lang="cs-CZ" sz="1200" dirty="0" smtClean="0"/>
              <a:t>Recyklovaná </a:t>
            </a:r>
            <a:r>
              <a:rPr lang="cs-CZ" sz="1200" dirty="0"/>
              <a:t>surovina</a:t>
            </a:r>
          </a:p>
          <a:p>
            <a:pPr>
              <a:spcBef>
                <a:spcPts val="600"/>
              </a:spcBef>
            </a:pPr>
            <a:r>
              <a:rPr lang="cs-CZ" sz="1200" dirty="0" smtClean="0"/>
              <a:t>Recyklovaná biogenní </a:t>
            </a:r>
            <a:r>
              <a:rPr lang="cs-CZ" sz="1200" dirty="0"/>
              <a:t>surovina</a:t>
            </a:r>
          </a:p>
          <a:p>
            <a:pPr>
              <a:spcBef>
                <a:spcPts val="600"/>
              </a:spcBef>
            </a:pPr>
            <a:r>
              <a:rPr lang="cs-CZ" sz="1200" dirty="0" smtClean="0"/>
              <a:t>Vytříděný </a:t>
            </a:r>
            <a:r>
              <a:rPr lang="cs-CZ" sz="1200" dirty="0"/>
              <a:t>plast / regranulovaný plast</a:t>
            </a:r>
          </a:p>
        </p:txBody>
      </p:sp>
      <p:sp>
        <p:nvSpPr>
          <p:cNvPr id="101" name="Ovál 100"/>
          <p:cNvSpPr/>
          <p:nvPr/>
        </p:nvSpPr>
        <p:spPr>
          <a:xfrm>
            <a:off x="7190464" y="274314"/>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5" name="Přímá spojnice se šipkou 94"/>
          <p:cNvCxnSpPr/>
          <p:nvPr/>
        </p:nvCxnSpPr>
        <p:spPr>
          <a:xfrm flipV="1">
            <a:off x="1277605" y="5673822"/>
            <a:ext cx="504000" cy="727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2" name="Obdélník 101"/>
          <p:cNvSpPr/>
          <p:nvPr/>
        </p:nvSpPr>
        <p:spPr>
          <a:xfrm>
            <a:off x="8850232" y="6642556"/>
            <a:ext cx="2388795" cy="215444"/>
          </a:xfrm>
          <a:prstGeom prst="rect">
            <a:avLst/>
          </a:prstGeom>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t>Icon</a:t>
            </a:r>
            <a:r>
              <a:rPr lang="cs-CZ" sz="800" i="1" dirty="0" smtClean="0"/>
              <a:t>s</a:t>
            </a:r>
            <a:r>
              <a:rPr lang="en-US" sz="800" i="1" dirty="0" smtClean="0"/>
              <a:t> </a:t>
            </a:r>
            <a:r>
              <a:rPr lang="en-US" sz="800" i="1" dirty="0"/>
              <a:t>made by FREEPIK from www.flaticon.com</a:t>
            </a:r>
            <a:endParaRPr lang="cs-CZ" sz="800" i="1" dirty="0"/>
          </a:p>
        </p:txBody>
      </p:sp>
      <p:pic>
        <p:nvPicPr>
          <p:cNvPr id="104" name="Obrázek 103"/>
          <p:cNvPicPr>
            <a:picLocks noChangeAspect="1"/>
          </p:cNvPicPr>
          <p:nvPr/>
        </p:nvPicPr>
        <p:blipFill rotWithShape="1">
          <a:blip r:embed="rId21"/>
          <a:srcRect t="33370" b="37065"/>
          <a:stretch/>
        </p:blipFill>
        <p:spPr>
          <a:xfrm>
            <a:off x="6992380" y="3047968"/>
            <a:ext cx="1703697" cy="503699"/>
          </a:xfrm>
          <a:prstGeom prst="rect">
            <a:avLst/>
          </a:prstGeom>
        </p:spPr>
      </p:pic>
      <p:sp>
        <p:nvSpPr>
          <p:cNvPr id="105" name="Oblouk 104"/>
          <p:cNvSpPr/>
          <p:nvPr/>
        </p:nvSpPr>
        <p:spPr>
          <a:xfrm rot="18442791">
            <a:off x="1520588" y="2401594"/>
            <a:ext cx="2160000" cy="447408"/>
          </a:xfrm>
          <a:prstGeom prst="arc">
            <a:avLst>
              <a:gd name="adj1" fmla="val 10960849"/>
              <a:gd name="adj2" fmla="val 14170010"/>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TextovéPole 105"/>
          <p:cNvSpPr txBox="1"/>
          <p:nvPr/>
        </p:nvSpPr>
        <p:spPr>
          <a:xfrm>
            <a:off x="4945557" y="447045"/>
            <a:ext cx="1765648" cy="461665"/>
          </a:xfrm>
          <a:prstGeom prst="rect">
            <a:avLst/>
          </a:prstGeom>
          <a:noFill/>
        </p:spPr>
        <p:txBody>
          <a:bodyPr wrap="square" rtlCol="0">
            <a:spAutoFit/>
          </a:bodyPr>
          <a:lstStyle/>
          <a:p>
            <a:r>
              <a:rPr lang="cs-CZ" sz="1200" dirty="0" smtClean="0"/>
              <a:t>Fosilní, či </a:t>
            </a:r>
            <a:r>
              <a:rPr lang="cs-CZ" sz="1200" dirty="0"/>
              <a:t>recyklované biogenní suroviny</a:t>
            </a:r>
            <a:endParaRPr lang="en-GB" sz="1200" dirty="0"/>
          </a:p>
        </p:txBody>
      </p:sp>
      <p:sp>
        <p:nvSpPr>
          <p:cNvPr id="107" name="Oblouk 106"/>
          <p:cNvSpPr/>
          <p:nvPr/>
        </p:nvSpPr>
        <p:spPr>
          <a:xfrm rot="2377263">
            <a:off x="8489331" y="1528834"/>
            <a:ext cx="2160000" cy="447408"/>
          </a:xfrm>
          <a:prstGeom prst="arc">
            <a:avLst>
              <a:gd name="adj1" fmla="val 10960849"/>
              <a:gd name="adj2" fmla="val 14170010"/>
            </a:avLst>
          </a:prstGeom>
          <a:ln w="63500">
            <a:solidFill>
              <a:srgbClr val="0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Oblouk 107"/>
          <p:cNvSpPr/>
          <p:nvPr/>
        </p:nvSpPr>
        <p:spPr>
          <a:xfrm rot="6008386">
            <a:off x="8909940" y="3670257"/>
            <a:ext cx="2160000" cy="447408"/>
          </a:xfrm>
          <a:prstGeom prst="arc">
            <a:avLst>
              <a:gd name="adj1" fmla="val 10960849"/>
              <a:gd name="adj2" fmla="val 14170010"/>
            </a:avLst>
          </a:prstGeom>
          <a:ln w="63500">
            <a:solidFill>
              <a:srgbClr val="0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Oblouk 108"/>
          <p:cNvSpPr/>
          <p:nvPr/>
        </p:nvSpPr>
        <p:spPr>
          <a:xfrm rot="9594604">
            <a:off x="7363587" y="5191953"/>
            <a:ext cx="2160000" cy="447408"/>
          </a:xfrm>
          <a:prstGeom prst="arc">
            <a:avLst>
              <a:gd name="adj1" fmla="val 10960849"/>
              <a:gd name="adj2" fmla="val 14170010"/>
            </a:avLst>
          </a:prstGeom>
          <a:ln w="63500">
            <a:solidFill>
              <a:srgbClr val="0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Oblouk 109"/>
          <p:cNvSpPr/>
          <p:nvPr/>
        </p:nvSpPr>
        <p:spPr>
          <a:xfrm rot="746196">
            <a:off x="3409855" y="1611910"/>
            <a:ext cx="1516829" cy="447408"/>
          </a:xfrm>
          <a:prstGeom prst="arc">
            <a:avLst>
              <a:gd name="adj1" fmla="val 11090263"/>
              <a:gd name="adj2" fmla="val 21079718"/>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Oblouk 110"/>
          <p:cNvSpPr/>
          <p:nvPr/>
        </p:nvSpPr>
        <p:spPr>
          <a:xfrm rot="20359801">
            <a:off x="6074353" y="902638"/>
            <a:ext cx="2160000" cy="447408"/>
          </a:xfrm>
          <a:prstGeom prst="arc">
            <a:avLst>
              <a:gd name="adj1" fmla="val 10960849"/>
              <a:gd name="adj2" fmla="val 14170010"/>
            </a:avLst>
          </a:prstGeom>
          <a:ln w="63500">
            <a:solidFill>
              <a:srgbClr val="0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Zástupný symbol pro text 3"/>
          <p:cNvSpPr>
            <a:spLocks noGrp="1"/>
          </p:cNvSpPr>
          <p:nvPr>
            <p:ph type="body" sz="quarter" idx="12"/>
          </p:nvPr>
        </p:nvSpPr>
        <p:spPr>
          <a:xfrm>
            <a:off x="689600" y="382161"/>
            <a:ext cx="1552604" cy="432048"/>
          </a:xfrm>
        </p:spPr>
        <p:txBody>
          <a:bodyPr/>
          <a:lstStyle/>
          <a:p>
            <a:r>
              <a:rPr lang="cs-CZ" sz="2400" dirty="0"/>
              <a:t>Stav </a:t>
            </a:r>
            <a:r>
              <a:rPr lang="cs-CZ" sz="2400" dirty="0" smtClean="0"/>
              <a:t>2024</a:t>
            </a:r>
            <a:endParaRPr lang="cs-CZ" sz="2400" dirty="0"/>
          </a:p>
        </p:txBody>
      </p:sp>
      <p:sp>
        <p:nvSpPr>
          <p:cNvPr id="113" name="Oblouk 112"/>
          <p:cNvSpPr/>
          <p:nvPr/>
        </p:nvSpPr>
        <p:spPr>
          <a:xfrm rot="789459">
            <a:off x="4531924" y="3991166"/>
            <a:ext cx="1459564" cy="447408"/>
          </a:xfrm>
          <a:prstGeom prst="arc">
            <a:avLst>
              <a:gd name="adj1" fmla="val 10960849"/>
              <a:gd name="adj2" fmla="val 14170010"/>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Ovál 113"/>
          <p:cNvSpPr/>
          <p:nvPr/>
        </p:nvSpPr>
        <p:spPr>
          <a:xfrm>
            <a:off x="3088516" y="3481620"/>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TextovéPole 116"/>
          <p:cNvSpPr txBox="1"/>
          <p:nvPr/>
        </p:nvSpPr>
        <p:spPr>
          <a:xfrm>
            <a:off x="2888145" y="4995264"/>
            <a:ext cx="2043373" cy="276999"/>
          </a:xfrm>
          <a:prstGeom prst="rect">
            <a:avLst/>
          </a:prstGeom>
          <a:noFill/>
        </p:spPr>
        <p:txBody>
          <a:bodyPr wrap="square" rtlCol="0">
            <a:spAutoFit/>
          </a:bodyPr>
          <a:lstStyle/>
          <a:p>
            <a:r>
              <a:rPr lang="cs-CZ" sz="1200" dirty="0" smtClean="0"/>
              <a:t>Skládkování a spalování</a:t>
            </a:r>
            <a:endParaRPr lang="cs-CZ" sz="1200" dirty="0"/>
          </a:p>
        </p:txBody>
      </p:sp>
      <p:sp>
        <p:nvSpPr>
          <p:cNvPr id="118" name="Oblouk 117"/>
          <p:cNvSpPr/>
          <p:nvPr/>
        </p:nvSpPr>
        <p:spPr>
          <a:xfrm rot="9594604">
            <a:off x="7266766" y="5038819"/>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0" name="Obrázek 9"/>
          <p:cNvPicPr>
            <a:picLocks noChangeAspect="1"/>
          </p:cNvPicPr>
          <p:nvPr/>
        </p:nvPicPr>
        <p:blipFill>
          <a:blip r:embed="rId22"/>
          <a:stretch>
            <a:fillRect/>
          </a:stretch>
        </p:blipFill>
        <p:spPr>
          <a:xfrm>
            <a:off x="3306230" y="3741676"/>
            <a:ext cx="1011653" cy="910488"/>
          </a:xfrm>
          <a:prstGeom prst="rect">
            <a:avLst/>
          </a:prstGeom>
        </p:spPr>
      </p:pic>
      <p:sp>
        <p:nvSpPr>
          <p:cNvPr id="120" name="Oblouk 119"/>
          <p:cNvSpPr/>
          <p:nvPr/>
        </p:nvSpPr>
        <p:spPr>
          <a:xfrm rot="789459">
            <a:off x="4518936" y="4162327"/>
            <a:ext cx="1332716" cy="447408"/>
          </a:xfrm>
          <a:prstGeom prst="arc">
            <a:avLst>
              <a:gd name="adj1" fmla="val 10960849"/>
              <a:gd name="adj2" fmla="val 14170010"/>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Oblouk 120"/>
          <p:cNvSpPr/>
          <p:nvPr/>
        </p:nvSpPr>
        <p:spPr>
          <a:xfrm rot="789459">
            <a:off x="4503625" y="4342126"/>
            <a:ext cx="1290283" cy="447408"/>
          </a:xfrm>
          <a:prstGeom prst="arc">
            <a:avLst>
              <a:gd name="adj1" fmla="val 10960849"/>
              <a:gd name="adj2" fmla="val 14170010"/>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6992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8" name="think-cell Slide" r:id="rId5" imgW="395" imgH="394" progId="TCLayout.ActiveDocument.1">
                  <p:embed/>
                </p:oleObj>
              </mc:Choice>
              <mc:Fallback>
                <p:oleObj name="think-cell Slide" r:id="rId5" imgW="395" imgH="394"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p:cNvSpPr>
            <a:spLocks noGrp="1"/>
          </p:cNvSpPr>
          <p:nvPr>
            <p:ph type="sldNum" sz="quarter" idx="4"/>
          </p:nvPr>
        </p:nvSpPr>
        <p:spPr/>
        <p:txBody>
          <a:bodyPr/>
          <a:lstStyle/>
          <a:p>
            <a:fld id="{F633C6B9-C75B-4149-93B0-5E1BF0C180BC}" type="slidenum">
              <a:rPr lang="en-US" smtClean="0"/>
              <a:pPr/>
              <a:t>6</a:t>
            </a:fld>
            <a:endParaRPr lang="en-US" dirty="0"/>
          </a:p>
        </p:txBody>
      </p:sp>
      <p:sp>
        <p:nvSpPr>
          <p:cNvPr id="24" name="Oblouk 23"/>
          <p:cNvSpPr>
            <a:spLocks noChangeAspect="1"/>
          </p:cNvSpPr>
          <p:nvPr/>
        </p:nvSpPr>
        <p:spPr>
          <a:xfrm rot="15736832">
            <a:off x="5449959" y="842511"/>
            <a:ext cx="4860000" cy="4860000"/>
          </a:xfrm>
          <a:prstGeom prst="arc">
            <a:avLst>
              <a:gd name="adj1" fmla="val 10960849"/>
              <a:gd name="adj2" fmla="val 10533919"/>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Ovál 24"/>
          <p:cNvSpPr/>
          <p:nvPr/>
        </p:nvSpPr>
        <p:spPr>
          <a:xfrm>
            <a:off x="4912615" y="1326323"/>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ovéPole 25"/>
          <p:cNvSpPr txBox="1"/>
          <p:nvPr/>
        </p:nvSpPr>
        <p:spPr>
          <a:xfrm>
            <a:off x="5053696" y="297844"/>
            <a:ext cx="1621004" cy="646331"/>
          </a:xfrm>
          <a:prstGeom prst="rect">
            <a:avLst/>
          </a:prstGeom>
          <a:noFill/>
        </p:spPr>
        <p:txBody>
          <a:bodyPr wrap="square" rtlCol="0">
            <a:spAutoFit/>
          </a:bodyPr>
          <a:lstStyle/>
          <a:p>
            <a:r>
              <a:rPr lang="cs-CZ" sz="1200" dirty="0"/>
              <a:t>Fosilní, recyklované či recyklované biogenní suroviny</a:t>
            </a:r>
            <a:endParaRPr lang="en-GB" sz="1200" dirty="0"/>
          </a:p>
        </p:txBody>
      </p:sp>
      <p:sp>
        <p:nvSpPr>
          <p:cNvPr id="27" name="Ovál 26"/>
          <p:cNvSpPr/>
          <p:nvPr/>
        </p:nvSpPr>
        <p:spPr>
          <a:xfrm>
            <a:off x="9244718" y="1441827"/>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ovéPole 27"/>
          <p:cNvSpPr txBox="1"/>
          <p:nvPr/>
        </p:nvSpPr>
        <p:spPr>
          <a:xfrm>
            <a:off x="8330765" y="70227"/>
            <a:ext cx="1742173" cy="276999"/>
          </a:xfrm>
          <a:prstGeom prst="rect">
            <a:avLst/>
          </a:prstGeom>
          <a:noFill/>
        </p:spPr>
        <p:txBody>
          <a:bodyPr wrap="square" rtlCol="0">
            <a:spAutoFit/>
          </a:bodyPr>
          <a:lstStyle/>
          <a:p>
            <a:r>
              <a:rPr lang="cs-CZ" sz="1200" dirty="0"/>
              <a:t>Výroba monomerů</a:t>
            </a:r>
          </a:p>
        </p:txBody>
      </p:sp>
      <p:sp>
        <p:nvSpPr>
          <p:cNvPr id="29" name="TextovéPole 28"/>
          <p:cNvSpPr txBox="1"/>
          <p:nvPr/>
        </p:nvSpPr>
        <p:spPr>
          <a:xfrm>
            <a:off x="9724086" y="1091034"/>
            <a:ext cx="1742173" cy="276999"/>
          </a:xfrm>
          <a:prstGeom prst="rect">
            <a:avLst/>
          </a:prstGeom>
          <a:noFill/>
        </p:spPr>
        <p:txBody>
          <a:bodyPr wrap="square" rtlCol="0">
            <a:spAutoFit/>
          </a:bodyPr>
          <a:lstStyle/>
          <a:p>
            <a:r>
              <a:rPr lang="cs-CZ" sz="1200" dirty="0"/>
              <a:t>Výroba polymerů</a:t>
            </a:r>
          </a:p>
        </p:txBody>
      </p:sp>
      <p:sp>
        <p:nvSpPr>
          <p:cNvPr id="30" name="Ovál 29"/>
          <p:cNvSpPr/>
          <p:nvPr/>
        </p:nvSpPr>
        <p:spPr>
          <a:xfrm>
            <a:off x="9244718" y="3755373"/>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ál 30"/>
          <p:cNvSpPr/>
          <p:nvPr/>
        </p:nvSpPr>
        <p:spPr>
          <a:xfrm>
            <a:off x="7121031" y="4877149"/>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ovéPole 31"/>
          <p:cNvSpPr txBox="1"/>
          <p:nvPr/>
        </p:nvSpPr>
        <p:spPr>
          <a:xfrm>
            <a:off x="6970430" y="6365272"/>
            <a:ext cx="2043373" cy="276999"/>
          </a:xfrm>
          <a:prstGeom prst="rect">
            <a:avLst/>
          </a:prstGeom>
          <a:noFill/>
        </p:spPr>
        <p:txBody>
          <a:bodyPr wrap="square" rtlCol="0">
            <a:spAutoFit/>
          </a:bodyPr>
          <a:lstStyle/>
          <a:p>
            <a:r>
              <a:rPr lang="cs-CZ" sz="1200" dirty="0"/>
              <a:t>Finální výrobky – plasty</a:t>
            </a:r>
          </a:p>
        </p:txBody>
      </p:sp>
      <p:sp>
        <p:nvSpPr>
          <p:cNvPr id="33" name="Oblouk 32"/>
          <p:cNvSpPr/>
          <p:nvPr/>
        </p:nvSpPr>
        <p:spPr>
          <a:xfrm>
            <a:off x="6200626" y="2496142"/>
            <a:ext cx="3384000" cy="2628062"/>
          </a:xfrm>
          <a:prstGeom prst="arc">
            <a:avLst>
              <a:gd name="adj1" fmla="val 10754840"/>
              <a:gd name="adj2" fmla="val 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Ovál 34"/>
          <p:cNvSpPr/>
          <p:nvPr/>
        </p:nvSpPr>
        <p:spPr>
          <a:xfrm>
            <a:off x="5077413" y="3658195"/>
            <a:ext cx="1440000" cy="1440000"/>
          </a:xfrm>
          <a:prstGeom prst="ellipse">
            <a:avLst/>
          </a:prstGeom>
          <a:solidFill>
            <a:schemeClr val="bg1"/>
          </a:solidFill>
          <a:ln w="38100">
            <a:solidFill>
              <a:srgbClr val="E40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blouk 35"/>
          <p:cNvSpPr/>
          <p:nvPr/>
        </p:nvSpPr>
        <p:spPr>
          <a:xfrm rot="20359801">
            <a:off x="6071889" y="897682"/>
            <a:ext cx="2160000" cy="447408"/>
          </a:xfrm>
          <a:prstGeom prst="arc">
            <a:avLst>
              <a:gd name="adj1" fmla="val 10960849"/>
              <a:gd name="adj2" fmla="val 1417001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Oblouk 36"/>
          <p:cNvSpPr/>
          <p:nvPr/>
        </p:nvSpPr>
        <p:spPr>
          <a:xfrm rot="20359801">
            <a:off x="6153464" y="963287"/>
            <a:ext cx="2160000" cy="447408"/>
          </a:xfrm>
          <a:prstGeom prst="arc">
            <a:avLst>
              <a:gd name="adj1" fmla="val 10960849"/>
              <a:gd name="adj2" fmla="val 14170010"/>
            </a:avLst>
          </a:prstGeom>
          <a:ln w="63500">
            <a:solidFill>
              <a:srgbClr val="A9C30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9" name="Oblouk 38"/>
          <p:cNvSpPr/>
          <p:nvPr/>
        </p:nvSpPr>
        <p:spPr>
          <a:xfrm rot="20359801">
            <a:off x="6207692" y="1054094"/>
            <a:ext cx="2160000" cy="447408"/>
          </a:xfrm>
          <a:prstGeom prst="arc">
            <a:avLst>
              <a:gd name="adj1" fmla="val 10960849"/>
              <a:gd name="adj2" fmla="val 14170010"/>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0" name="Oblouk 39"/>
          <p:cNvSpPr/>
          <p:nvPr/>
        </p:nvSpPr>
        <p:spPr>
          <a:xfrm rot="2377263">
            <a:off x="8479841" y="1527015"/>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1" name="Oblouk 40"/>
          <p:cNvSpPr/>
          <p:nvPr/>
        </p:nvSpPr>
        <p:spPr>
          <a:xfrm rot="6008386">
            <a:off x="8909939" y="3672076"/>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2" name="Oblouk 41"/>
          <p:cNvSpPr/>
          <p:nvPr/>
        </p:nvSpPr>
        <p:spPr>
          <a:xfrm rot="9594604">
            <a:off x="7355127" y="5197288"/>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Oblouk 42"/>
          <p:cNvSpPr/>
          <p:nvPr/>
        </p:nvSpPr>
        <p:spPr>
          <a:xfrm rot="13349973">
            <a:off x="5133181" y="4535580"/>
            <a:ext cx="2160000" cy="447408"/>
          </a:xfrm>
          <a:prstGeom prst="arc">
            <a:avLst>
              <a:gd name="adj1" fmla="val 10960849"/>
              <a:gd name="adj2" fmla="val 14170010"/>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4" name="Oblouk 43"/>
          <p:cNvSpPr/>
          <p:nvPr/>
        </p:nvSpPr>
        <p:spPr>
          <a:xfrm rot="16525504">
            <a:off x="4584157" y="2405794"/>
            <a:ext cx="2160000" cy="447408"/>
          </a:xfrm>
          <a:prstGeom prst="arc">
            <a:avLst>
              <a:gd name="adj1" fmla="val 10960849"/>
              <a:gd name="adj2" fmla="val 14170010"/>
            </a:avLst>
          </a:prstGeom>
          <a:ln w="63500">
            <a:solidFill>
              <a:srgbClr val="A9C30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Oblouk 44"/>
          <p:cNvSpPr/>
          <p:nvPr/>
        </p:nvSpPr>
        <p:spPr>
          <a:xfrm rot="16525504">
            <a:off x="4698057" y="2413816"/>
            <a:ext cx="2160000" cy="447408"/>
          </a:xfrm>
          <a:prstGeom prst="arc">
            <a:avLst>
              <a:gd name="adj1" fmla="val 10960849"/>
              <a:gd name="adj2" fmla="val 14170010"/>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Oblouk 45"/>
          <p:cNvSpPr/>
          <p:nvPr/>
        </p:nvSpPr>
        <p:spPr>
          <a:xfrm rot="3480653">
            <a:off x="4107078" y="1438575"/>
            <a:ext cx="1368000" cy="288000"/>
          </a:xfrm>
          <a:prstGeom prst="arc">
            <a:avLst>
              <a:gd name="adj1" fmla="val 10960849"/>
              <a:gd name="adj2" fmla="val 19182112"/>
            </a:avLst>
          </a:prstGeom>
          <a:noFill/>
          <a:ln w="63500">
            <a:solidFill>
              <a:srgbClr val="A9C30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Oblouk 46"/>
          <p:cNvSpPr/>
          <p:nvPr/>
        </p:nvSpPr>
        <p:spPr>
          <a:xfrm rot="3644847">
            <a:off x="4182701" y="1225856"/>
            <a:ext cx="1565498" cy="288000"/>
          </a:xfrm>
          <a:prstGeom prst="arc">
            <a:avLst>
              <a:gd name="adj1" fmla="val 11127263"/>
              <a:gd name="adj2" fmla="val 18524759"/>
            </a:avLst>
          </a:prstGeom>
          <a:ln w="635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52" name="Obrázek 51"/>
          <p:cNvPicPr>
            <a:picLocks noChangeAspect="1"/>
          </p:cNvPicPr>
          <p:nvPr/>
        </p:nvPicPr>
        <p:blipFill>
          <a:blip r:embed="rId7"/>
          <a:stretch>
            <a:fillRect/>
          </a:stretch>
        </p:blipFill>
        <p:spPr>
          <a:xfrm>
            <a:off x="4028773" y="693660"/>
            <a:ext cx="368709" cy="360000"/>
          </a:xfrm>
          <a:prstGeom prst="rect">
            <a:avLst/>
          </a:prstGeom>
        </p:spPr>
      </p:pic>
      <p:pic>
        <p:nvPicPr>
          <p:cNvPr id="56" name="Obrázek 55"/>
          <p:cNvPicPr>
            <a:picLocks noChangeAspect="1"/>
          </p:cNvPicPr>
          <p:nvPr/>
        </p:nvPicPr>
        <p:blipFill>
          <a:blip r:embed="rId8"/>
          <a:stretch>
            <a:fillRect/>
          </a:stretch>
        </p:blipFill>
        <p:spPr>
          <a:xfrm>
            <a:off x="3724989" y="382161"/>
            <a:ext cx="365105" cy="360000"/>
          </a:xfrm>
          <a:prstGeom prst="rect">
            <a:avLst/>
          </a:prstGeom>
        </p:spPr>
      </p:pic>
      <p:pic>
        <p:nvPicPr>
          <p:cNvPr id="64" name="Obrázek 63"/>
          <p:cNvPicPr>
            <a:picLocks noChangeAspect="1"/>
          </p:cNvPicPr>
          <p:nvPr/>
        </p:nvPicPr>
        <p:blipFill rotWithShape="1">
          <a:blip r:embed="rId9">
            <a:grayscl/>
          </a:blip>
          <a:srcRect l="20846" t="9725"/>
          <a:stretch/>
        </p:blipFill>
        <p:spPr>
          <a:xfrm>
            <a:off x="5302670" y="1485599"/>
            <a:ext cx="278517" cy="360000"/>
          </a:xfrm>
          <a:prstGeom prst="rect">
            <a:avLst/>
          </a:prstGeom>
        </p:spPr>
      </p:pic>
      <p:pic>
        <p:nvPicPr>
          <p:cNvPr id="65" name="Obrázek 64"/>
          <p:cNvPicPr>
            <a:picLocks noChangeAspect="1"/>
          </p:cNvPicPr>
          <p:nvPr/>
        </p:nvPicPr>
        <p:blipFill>
          <a:blip r:embed="rId10"/>
          <a:stretch>
            <a:fillRect/>
          </a:stretch>
        </p:blipFill>
        <p:spPr>
          <a:xfrm>
            <a:off x="7272766" y="5344010"/>
            <a:ext cx="1188000" cy="586080"/>
          </a:xfrm>
          <a:prstGeom prst="rect">
            <a:avLst/>
          </a:prstGeom>
        </p:spPr>
      </p:pic>
      <p:pic>
        <p:nvPicPr>
          <p:cNvPr id="66" name="Obrázek 65"/>
          <p:cNvPicPr>
            <a:picLocks noChangeAspect="1"/>
          </p:cNvPicPr>
          <p:nvPr/>
        </p:nvPicPr>
        <p:blipFill>
          <a:blip r:embed="rId11">
            <a:biLevel thresh="25000"/>
          </a:blip>
          <a:stretch>
            <a:fillRect/>
          </a:stretch>
        </p:blipFill>
        <p:spPr>
          <a:xfrm>
            <a:off x="7361235" y="451886"/>
            <a:ext cx="1089798" cy="828000"/>
          </a:xfrm>
          <a:prstGeom prst="rect">
            <a:avLst/>
          </a:prstGeom>
        </p:spPr>
      </p:pic>
      <p:sp>
        <p:nvSpPr>
          <p:cNvPr id="67" name="TextovéPole 66"/>
          <p:cNvSpPr txBox="1"/>
          <p:nvPr/>
        </p:nvSpPr>
        <p:spPr>
          <a:xfrm>
            <a:off x="7138897" y="1729773"/>
            <a:ext cx="1742173" cy="276999"/>
          </a:xfrm>
          <a:prstGeom prst="rect">
            <a:avLst/>
          </a:prstGeom>
          <a:noFill/>
        </p:spPr>
        <p:txBody>
          <a:bodyPr wrap="square" rtlCol="0">
            <a:spAutoFit/>
          </a:bodyPr>
          <a:lstStyle/>
          <a:p>
            <a:r>
              <a:rPr lang="cs-CZ" sz="1200" dirty="0"/>
              <a:t>Chemická recyklace</a:t>
            </a:r>
          </a:p>
        </p:txBody>
      </p:sp>
      <p:sp>
        <p:nvSpPr>
          <p:cNvPr id="68" name="TextovéPole 67"/>
          <p:cNvSpPr txBox="1"/>
          <p:nvPr/>
        </p:nvSpPr>
        <p:spPr>
          <a:xfrm>
            <a:off x="7121031" y="2760093"/>
            <a:ext cx="1742173" cy="276999"/>
          </a:xfrm>
          <a:prstGeom prst="rect">
            <a:avLst/>
          </a:prstGeom>
          <a:noFill/>
        </p:spPr>
        <p:txBody>
          <a:bodyPr wrap="square" rtlCol="0">
            <a:spAutoFit/>
          </a:bodyPr>
          <a:lstStyle/>
          <a:p>
            <a:r>
              <a:rPr lang="cs-CZ" sz="1200" dirty="0"/>
              <a:t>Mechanická recyklace</a:t>
            </a:r>
          </a:p>
        </p:txBody>
      </p:sp>
      <p:pic>
        <p:nvPicPr>
          <p:cNvPr id="69" name="Obrázek 68"/>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730867" y="2081122"/>
            <a:ext cx="461457" cy="402867"/>
          </a:xfrm>
          <a:prstGeom prst="rect">
            <a:avLst/>
          </a:prstGeom>
        </p:spPr>
      </p:pic>
      <p:pic>
        <p:nvPicPr>
          <p:cNvPr id="70" name="Obrázek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04401" y="2072896"/>
            <a:ext cx="475694" cy="475694"/>
          </a:xfrm>
          <a:prstGeom prst="rect">
            <a:avLst/>
          </a:prstGeom>
        </p:spPr>
      </p:pic>
      <p:pic>
        <p:nvPicPr>
          <p:cNvPr id="71" name="Obrázek 70"/>
          <p:cNvPicPr>
            <a:picLocks noChangeAspect="1"/>
          </p:cNvPicPr>
          <p:nvPr/>
        </p:nvPicPr>
        <p:blipFill rotWithShape="1">
          <a:blip r:embed="rId14"/>
          <a:srcRect l="10913" t="8176" r="14679" b="13040"/>
          <a:stretch/>
        </p:blipFill>
        <p:spPr>
          <a:xfrm>
            <a:off x="5034622" y="1708720"/>
            <a:ext cx="269358" cy="382772"/>
          </a:xfrm>
          <a:prstGeom prst="rect">
            <a:avLst/>
          </a:prstGeom>
        </p:spPr>
      </p:pic>
      <p:pic>
        <p:nvPicPr>
          <p:cNvPr id="72" name="Obrázek 7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03312" y="272973"/>
            <a:ext cx="360000" cy="360000"/>
          </a:xfrm>
          <a:prstGeom prst="rect">
            <a:avLst/>
          </a:prstGeom>
        </p:spPr>
      </p:pic>
      <p:pic>
        <p:nvPicPr>
          <p:cNvPr id="73" name="Obrázek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86182" y="3882769"/>
            <a:ext cx="540000" cy="540000"/>
          </a:xfrm>
          <a:prstGeom prst="rect">
            <a:avLst/>
          </a:prstGeom>
        </p:spPr>
      </p:pic>
      <p:pic>
        <p:nvPicPr>
          <p:cNvPr id="74" name="Obrázek 7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36454" y="3896749"/>
            <a:ext cx="540000" cy="540000"/>
          </a:xfrm>
          <a:prstGeom prst="rect">
            <a:avLst/>
          </a:prstGeom>
        </p:spPr>
      </p:pic>
      <p:pic>
        <p:nvPicPr>
          <p:cNvPr id="75" name="Picture 19" descr="https://cdn-icons.flaticon.com/png/512/1374/premium/1374337.png?token=exp=1646202532~hmac=95b2f486a20d1962840b96238432ef2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31429" y="4477244"/>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76" name="Obrázek 75"/>
          <p:cNvPicPr>
            <a:picLocks noChangeAspect="1"/>
          </p:cNvPicPr>
          <p:nvPr/>
        </p:nvPicPr>
        <p:blipFill rotWithShape="1">
          <a:blip r:embed="rId19">
            <a:biLevel thresh="25000"/>
          </a:blip>
          <a:srcRect l="16725" t="21741" r="13214" b="689"/>
          <a:stretch/>
        </p:blipFill>
        <p:spPr>
          <a:xfrm>
            <a:off x="9515255" y="4092371"/>
            <a:ext cx="878879" cy="743919"/>
          </a:xfrm>
          <a:prstGeom prst="rect">
            <a:avLst/>
          </a:prstGeom>
        </p:spPr>
      </p:pic>
      <p:pic>
        <p:nvPicPr>
          <p:cNvPr id="77" name="Obrázek 76"/>
          <p:cNvPicPr>
            <a:picLocks noChangeAspect="1"/>
          </p:cNvPicPr>
          <p:nvPr/>
        </p:nvPicPr>
        <p:blipFill rotWithShape="1">
          <a:blip r:embed="rId20">
            <a:biLevel thresh="50000"/>
          </a:blip>
          <a:srcRect l="2594" t="6724" r="4809" b="275"/>
          <a:stretch/>
        </p:blipFill>
        <p:spPr>
          <a:xfrm>
            <a:off x="9403872" y="1868326"/>
            <a:ext cx="1130528" cy="620714"/>
          </a:xfrm>
          <a:prstGeom prst="rect">
            <a:avLst/>
          </a:prstGeom>
        </p:spPr>
      </p:pic>
      <p:pic>
        <p:nvPicPr>
          <p:cNvPr id="78" name="Obrázek 77"/>
          <p:cNvPicPr>
            <a:picLocks noChangeAspect="1"/>
          </p:cNvPicPr>
          <p:nvPr/>
        </p:nvPicPr>
        <p:blipFill>
          <a:blip r:embed="rId21">
            <a:duotone>
              <a:schemeClr val="accent4">
                <a:shade val="45000"/>
                <a:satMod val="135000"/>
              </a:schemeClr>
              <a:prstClr val="white"/>
            </a:duotone>
          </a:blip>
          <a:stretch>
            <a:fillRect/>
          </a:stretch>
        </p:blipFill>
        <p:spPr>
          <a:xfrm>
            <a:off x="5652173" y="1592237"/>
            <a:ext cx="365245" cy="365245"/>
          </a:xfrm>
          <a:prstGeom prst="rect">
            <a:avLst/>
          </a:prstGeom>
        </p:spPr>
      </p:pic>
      <p:sp>
        <p:nvSpPr>
          <p:cNvPr id="79" name="Oblouk 78"/>
          <p:cNvSpPr/>
          <p:nvPr/>
        </p:nvSpPr>
        <p:spPr>
          <a:xfrm rot="20359801">
            <a:off x="6251445" y="1154322"/>
            <a:ext cx="2160000" cy="447408"/>
          </a:xfrm>
          <a:prstGeom prst="arc">
            <a:avLst>
              <a:gd name="adj1" fmla="val 10960849"/>
              <a:gd name="adj2" fmla="val 14170010"/>
            </a:avLst>
          </a:prstGeom>
          <a:ln w="63500">
            <a:solidFill>
              <a:srgbClr val="FD9E2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0" name="Oblouk 79"/>
          <p:cNvSpPr/>
          <p:nvPr/>
        </p:nvSpPr>
        <p:spPr>
          <a:xfrm rot="16525504">
            <a:off x="4870763" y="2414026"/>
            <a:ext cx="2073473" cy="447408"/>
          </a:xfrm>
          <a:prstGeom prst="arc">
            <a:avLst>
              <a:gd name="adj1" fmla="val 10960849"/>
              <a:gd name="adj2" fmla="val 14170010"/>
            </a:avLst>
          </a:prstGeom>
          <a:ln w="63500">
            <a:solidFill>
              <a:srgbClr val="FD9E2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1" name="TextovéPole 80"/>
          <p:cNvSpPr txBox="1"/>
          <p:nvPr/>
        </p:nvSpPr>
        <p:spPr>
          <a:xfrm>
            <a:off x="3901610" y="2737471"/>
            <a:ext cx="1461167" cy="830997"/>
          </a:xfrm>
          <a:prstGeom prst="rect">
            <a:avLst/>
          </a:prstGeom>
          <a:noFill/>
        </p:spPr>
        <p:txBody>
          <a:bodyPr wrap="square" rtlCol="0">
            <a:spAutoFit/>
          </a:bodyPr>
          <a:lstStyle/>
          <a:p>
            <a:pPr algn="ctr"/>
            <a:r>
              <a:rPr lang="cs-CZ" sz="1200" dirty="0" smtClean="0"/>
              <a:t>Odpadní biogenní</a:t>
            </a:r>
            <a:r>
              <a:rPr lang="cs-CZ" sz="1200" dirty="0"/>
              <a:t>, odpadní fosilní, ostatní odpadní suroviny</a:t>
            </a:r>
            <a:endParaRPr lang="en-GB" sz="1200" dirty="0"/>
          </a:p>
        </p:txBody>
      </p:sp>
      <p:pic>
        <p:nvPicPr>
          <p:cNvPr id="82" name="Obrázek 81"/>
          <p:cNvPicPr>
            <a:picLocks noChangeAspect="1"/>
          </p:cNvPicPr>
          <p:nvPr/>
        </p:nvPicPr>
        <p:blipFill rotWithShape="1">
          <a:blip r:embed="rId22">
            <a:biLevel thresh="25000"/>
          </a:blip>
          <a:srcRect l="7945" t="8781"/>
          <a:stretch/>
        </p:blipFill>
        <p:spPr>
          <a:xfrm>
            <a:off x="2215379" y="1597918"/>
            <a:ext cx="1141532" cy="767448"/>
          </a:xfrm>
          <a:prstGeom prst="rect">
            <a:avLst/>
          </a:prstGeom>
        </p:spPr>
      </p:pic>
      <p:sp>
        <p:nvSpPr>
          <p:cNvPr id="83" name="Ovál 82"/>
          <p:cNvSpPr/>
          <p:nvPr/>
        </p:nvSpPr>
        <p:spPr>
          <a:xfrm>
            <a:off x="2055567" y="1270594"/>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blouk 83"/>
          <p:cNvSpPr/>
          <p:nvPr/>
        </p:nvSpPr>
        <p:spPr>
          <a:xfrm rot="746196">
            <a:off x="3415965" y="1611909"/>
            <a:ext cx="1516829" cy="447408"/>
          </a:xfrm>
          <a:prstGeom prst="arc">
            <a:avLst>
              <a:gd name="adj1" fmla="val 11090263"/>
              <a:gd name="adj2" fmla="val 21079718"/>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5" name="Oblouk 84"/>
          <p:cNvSpPr/>
          <p:nvPr/>
        </p:nvSpPr>
        <p:spPr>
          <a:xfrm rot="746196">
            <a:off x="3414757" y="1744850"/>
            <a:ext cx="1516829" cy="447408"/>
          </a:xfrm>
          <a:prstGeom prst="arc">
            <a:avLst>
              <a:gd name="adj1" fmla="val 11090263"/>
              <a:gd name="adj2" fmla="val 21079718"/>
            </a:avLst>
          </a:prstGeom>
          <a:ln w="63500">
            <a:solidFill>
              <a:srgbClr val="A9C309"/>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6" name="Oblouk 85"/>
          <p:cNvSpPr/>
          <p:nvPr/>
        </p:nvSpPr>
        <p:spPr>
          <a:xfrm rot="746196">
            <a:off x="3413453" y="1877792"/>
            <a:ext cx="1516829" cy="447408"/>
          </a:xfrm>
          <a:prstGeom prst="arc">
            <a:avLst>
              <a:gd name="adj1" fmla="val 11090263"/>
              <a:gd name="adj2" fmla="val 21079718"/>
            </a:avLst>
          </a:prstGeom>
          <a:ln w="63500">
            <a:solidFill>
              <a:srgbClr val="FD9E28"/>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6" name="Skupina 5"/>
          <p:cNvGrpSpPr/>
          <p:nvPr/>
        </p:nvGrpSpPr>
        <p:grpSpPr>
          <a:xfrm>
            <a:off x="1122359" y="3446749"/>
            <a:ext cx="1440000" cy="1440000"/>
            <a:chOff x="1326850" y="3237271"/>
            <a:chExt cx="1440000" cy="1440000"/>
          </a:xfrm>
        </p:grpSpPr>
        <p:sp>
          <p:nvSpPr>
            <p:cNvPr id="87" name="Ovál 86"/>
            <p:cNvSpPr/>
            <p:nvPr/>
          </p:nvSpPr>
          <p:spPr>
            <a:xfrm>
              <a:off x="1326850" y="3237271"/>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Obrázek 4"/>
            <p:cNvPicPr>
              <a:picLocks noChangeAspect="1"/>
            </p:cNvPicPr>
            <p:nvPr/>
          </p:nvPicPr>
          <p:blipFill rotWithShape="1">
            <a:blip r:embed="rId23"/>
            <a:srcRect l="12346" t="5775" r="14679" b="74662"/>
            <a:stretch/>
          </p:blipFill>
          <p:spPr>
            <a:xfrm>
              <a:off x="1741105" y="3473592"/>
              <a:ext cx="472031" cy="416498"/>
            </a:xfrm>
            <a:prstGeom prst="rect">
              <a:avLst/>
            </a:prstGeom>
          </p:spPr>
        </p:pic>
        <p:pic>
          <p:nvPicPr>
            <p:cNvPr id="88" name="Obrázek 87"/>
            <p:cNvPicPr>
              <a:picLocks noChangeAspect="1"/>
            </p:cNvPicPr>
            <p:nvPr/>
          </p:nvPicPr>
          <p:blipFill rotWithShape="1">
            <a:blip r:embed="rId23"/>
            <a:srcRect l="5693" t="36055" r="25482" b="40525"/>
            <a:stretch/>
          </p:blipFill>
          <p:spPr>
            <a:xfrm>
              <a:off x="1530441" y="3890467"/>
              <a:ext cx="421328" cy="471887"/>
            </a:xfrm>
            <a:prstGeom prst="rect">
              <a:avLst/>
            </a:prstGeom>
          </p:spPr>
        </p:pic>
        <p:pic>
          <p:nvPicPr>
            <p:cNvPr id="89" name="Obrázek 88"/>
            <p:cNvPicPr>
              <a:picLocks noChangeAspect="1"/>
            </p:cNvPicPr>
            <p:nvPr/>
          </p:nvPicPr>
          <p:blipFill rotWithShape="1">
            <a:blip r:embed="rId23"/>
            <a:srcRect l="13766" t="74443" r="24022" b="3952"/>
            <a:stretch/>
          </p:blipFill>
          <p:spPr>
            <a:xfrm>
              <a:off x="1990765" y="3890090"/>
              <a:ext cx="475862" cy="543923"/>
            </a:xfrm>
            <a:prstGeom prst="rect">
              <a:avLst/>
            </a:prstGeom>
          </p:spPr>
        </p:pic>
      </p:grpSp>
      <p:sp>
        <p:nvSpPr>
          <p:cNvPr id="90" name="Oblouk 89"/>
          <p:cNvSpPr/>
          <p:nvPr/>
        </p:nvSpPr>
        <p:spPr>
          <a:xfrm rot="18442791">
            <a:off x="1518950" y="2398600"/>
            <a:ext cx="2160000" cy="447408"/>
          </a:xfrm>
          <a:prstGeom prst="arc">
            <a:avLst>
              <a:gd name="adj1" fmla="val 10960849"/>
              <a:gd name="adj2" fmla="val 14170010"/>
            </a:avLst>
          </a:prstGeom>
          <a:ln w="635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1" name="TextovéPole 90"/>
          <p:cNvSpPr txBox="1"/>
          <p:nvPr/>
        </p:nvSpPr>
        <p:spPr>
          <a:xfrm>
            <a:off x="966878" y="5003340"/>
            <a:ext cx="1960988" cy="276999"/>
          </a:xfrm>
          <a:prstGeom prst="rect">
            <a:avLst/>
          </a:prstGeom>
          <a:noFill/>
        </p:spPr>
        <p:txBody>
          <a:bodyPr wrap="square" rtlCol="0">
            <a:spAutoFit/>
          </a:bodyPr>
          <a:lstStyle/>
          <a:p>
            <a:r>
              <a:rPr lang="cs-CZ" sz="1200" dirty="0"/>
              <a:t>Finální výrobky – paliva</a:t>
            </a:r>
          </a:p>
        </p:txBody>
      </p:sp>
      <p:sp>
        <p:nvSpPr>
          <p:cNvPr id="92" name="TextovéPole 91"/>
          <p:cNvSpPr txBox="1"/>
          <p:nvPr/>
        </p:nvSpPr>
        <p:spPr>
          <a:xfrm>
            <a:off x="9545191" y="5333242"/>
            <a:ext cx="1742173" cy="276999"/>
          </a:xfrm>
          <a:prstGeom prst="rect">
            <a:avLst/>
          </a:prstGeom>
          <a:noFill/>
        </p:spPr>
        <p:txBody>
          <a:bodyPr wrap="square" rtlCol="0">
            <a:spAutoFit/>
          </a:bodyPr>
          <a:lstStyle/>
          <a:p>
            <a:r>
              <a:rPr lang="cs-CZ" sz="1200" dirty="0"/>
              <a:t>Konvertoři</a:t>
            </a:r>
          </a:p>
        </p:txBody>
      </p:sp>
      <p:sp>
        <p:nvSpPr>
          <p:cNvPr id="93" name="TextovéPole 92"/>
          <p:cNvSpPr txBox="1"/>
          <p:nvPr/>
        </p:nvSpPr>
        <p:spPr>
          <a:xfrm>
            <a:off x="2261066" y="955236"/>
            <a:ext cx="1166223" cy="276999"/>
          </a:xfrm>
          <a:prstGeom prst="rect">
            <a:avLst/>
          </a:prstGeom>
          <a:noFill/>
        </p:spPr>
        <p:txBody>
          <a:bodyPr wrap="square" rtlCol="0">
            <a:spAutoFit/>
          </a:bodyPr>
          <a:lstStyle/>
          <a:p>
            <a:r>
              <a:rPr lang="cs-CZ" sz="1200" dirty="0"/>
              <a:t>Výroba paliv</a:t>
            </a:r>
          </a:p>
        </p:txBody>
      </p:sp>
      <p:sp>
        <p:nvSpPr>
          <p:cNvPr id="94" name="TextovéPole 93"/>
          <p:cNvSpPr txBox="1"/>
          <p:nvPr/>
        </p:nvSpPr>
        <p:spPr>
          <a:xfrm rot="19258728">
            <a:off x="2212406" y="2562431"/>
            <a:ext cx="2308156" cy="461665"/>
          </a:xfrm>
          <a:prstGeom prst="rect">
            <a:avLst/>
          </a:prstGeom>
          <a:noFill/>
        </p:spPr>
        <p:txBody>
          <a:bodyPr wrap="square" rtlCol="0">
            <a:spAutoFit/>
          </a:bodyPr>
          <a:lstStyle/>
          <a:p>
            <a:pPr algn="ctr"/>
            <a:r>
              <a:rPr lang="cs-CZ" sz="1200" dirty="0"/>
              <a:t>Výroba biopaliv či paliv s obsahem recyklovaného uhlíku</a:t>
            </a:r>
          </a:p>
        </p:txBody>
      </p:sp>
      <p:cxnSp>
        <p:nvCxnSpPr>
          <p:cNvPr id="15" name="Přímá spojnice se šipkou 14"/>
          <p:cNvCxnSpPr/>
          <p:nvPr/>
        </p:nvCxnSpPr>
        <p:spPr>
          <a:xfrm flipV="1">
            <a:off x="657546" y="5784150"/>
            <a:ext cx="504000" cy="7270"/>
          </a:xfrm>
          <a:prstGeom prst="straightConnector1">
            <a:avLst/>
          </a:prstGeom>
          <a:ln w="57150">
            <a:solidFill>
              <a:srgbClr val="5C667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Přímá spojnice se šipkou 95"/>
          <p:cNvCxnSpPr/>
          <p:nvPr/>
        </p:nvCxnSpPr>
        <p:spPr>
          <a:xfrm flipV="1">
            <a:off x="657546" y="6045363"/>
            <a:ext cx="504000" cy="7270"/>
          </a:xfrm>
          <a:prstGeom prst="straightConnector1">
            <a:avLst/>
          </a:prstGeom>
          <a:ln w="57150">
            <a:solidFill>
              <a:srgbClr val="A9C30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Přímá spojnice se šipkou 96"/>
          <p:cNvCxnSpPr/>
          <p:nvPr/>
        </p:nvCxnSpPr>
        <p:spPr>
          <a:xfrm flipV="1">
            <a:off x="657546" y="6291693"/>
            <a:ext cx="504000" cy="7270"/>
          </a:xfrm>
          <a:prstGeom prst="straightConnector1">
            <a:avLst/>
          </a:prstGeom>
          <a:ln w="571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98" name="Přímá spojnice se šipkou 97"/>
          <p:cNvCxnSpPr/>
          <p:nvPr/>
        </p:nvCxnSpPr>
        <p:spPr>
          <a:xfrm flipV="1">
            <a:off x="657546" y="6536569"/>
            <a:ext cx="504000" cy="7270"/>
          </a:xfrm>
          <a:prstGeom prst="straightConnector1">
            <a:avLst/>
          </a:prstGeom>
          <a:ln w="57150">
            <a:solidFill>
              <a:srgbClr val="FD9E28"/>
            </a:solidFill>
            <a:tailEnd type="triangle"/>
          </a:ln>
        </p:spPr>
        <p:style>
          <a:lnRef idx="1">
            <a:schemeClr val="accent1"/>
          </a:lnRef>
          <a:fillRef idx="0">
            <a:schemeClr val="accent1"/>
          </a:fillRef>
          <a:effectRef idx="0">
            <a:schemeClr val="accent1"/>
          </a:effectRef>
          <a:fontRef idx="minor">
            <a:schemeClr val="tx1"/>
          </a:fontRef>
        </p:style>
      </p:cxnSp>
      <p:sp>
        <p:nvSpPr>
          <p:cNvPr id="99" name="TextovéPole 98"/>
          <p:cNvSpPr txBox="1"/>
          <p:nvPr/>
        </p:nvSpPr>
        <p:spPr>
          <a:xfrm>
            <a:off x="1166215" y="5349949"/>
            <a:ext cx="2862558" cy="1323439"/>
          </a:xfrm>
          <a:prstGeom prst="rect">
            <a:avLst/>
          </a:prstGeom>
          <a:noFill/>
        </p:spPr>
        <p:txBody>
          <a:bodyPr wrap="square" rtlCol="0">
            <a:spAutoFit/>
          </a:bodyPr>
          <a:lstStyle/>
          <a:p>
            <a:pPr>
              <a:spcBef>
                <a:spcPts val="600"/>
              </a:spcBef>
            </a:pPr>
            <a:r>
              <a:rPr lang="cs-CZ" sz="1200" dirty="0" smtClean="0"/>
              <a:t>Fosilní surovina</a:t>
            </a:r>
          </a:p>
          <a:p>
            <a:pPr>
              <a:spcBef>
                <a:spcPts val="600"/>
              </a:spcBef>
            </a:pPr>
            <a:r>
              <a:rPr lang="cs-CZ" sz="1200" dirty="0" smtClean="0"/>
              <a:t>Recyklovaná </a:t>
            </a:r>
            <a:r>
              <a:rPr lang="cs-CZ" sz="1200" dirty="0"/>
              <a:t>surovina</a:t>
            </a:r>
          </a:p>
          <a:p>
            <a:pPr>
              <a:spcBef>
                <a:spcPts val="600"/>
              </a:spcBef>
            </a:pPr>
            <a:r>
              <a:rPr lang="cs-CZ" sz="1200" dirty="0" smtClean="0"/>
              <a:t>Recyklovaná biogenní </a:t>
            </a:r>
            <a:r>
              <a:rPr lang="cs-CZ" sz="1200" dirty="0"/>
              <a:t>surovina</a:t>
            </a:r>
          </a:p>
          <a:p>
            <a:pPr>
              <a:spcBef>
                <a:spcPts val="600"/>
              </a:spcBef>
            </a:pPr>
            <a:r>
              <a:rPr lang="cs-CZ" sz="1200" dirty="0"/>
              <a:t>Vytříděný plast / regranulovaný </a:t>
            </a:r>
            <a:r>
              <a:rPr lang="cs-CZ" sz="1200" dirty="0" smtClean="0"/>
              <a:t>plast</a:t>
            </a:r>
          </a:p>
          <a:p>
            <a:pPr>
              <a:spcBef>
                <a:spcPts val="600"/>
              </a:spcBef>
            </a:pPr>
            <a:r>
              <a:rPr lang="cs-CZ" sz="1200" dirty="0" smtClean="0"/>
              <a:t>Směsné odpady</a:t>
            </a:r>
            <a:endParaRPr lang="en-GB" sz="1200" dirty="0"/>
          </a:p>
        </p:txBody>
      </p:sp>
      <p:sp>
        <p:nvSpPr>
          <p:cNvPr id="100" name="Zástupný symbol pro text 3"/>
          <p:cNvSpPr>
            <a:spLocks noGrp="1"/>
          </p:cNvSpPr>
          <p:nvPr>
            <p:ph type="body" sz="quarter" idx="12"/>
          </p:nvPr>
        </p:nvSpPr>
        <p:spPr>
          <a:xfrm>
            <a:off x="472658" y="404664"/>
            <a:ext cx="1924496" cy="432048"/>
          </a:xfrm>
        </p:spPr>
        <p:txBody>
          <a:bodyPr/>
          <a:lstStyle/>
          <a:p>
            <a:r>
              <a:rPr lang="cs-CZ" sz="2400" dirty="0"/>
              <a:t>Ambice 2030 – cirkularita</a:t>
            </a:r>
          </a:p>
        </p:txBody>
      </p:sp>
      <p:sp>
        <p:nvSpPr>
          <p:cNvPr id="101" name="Ovál 100"/>
          <p:cNvSpPr/>
          <p:nvPr/>
        </p:nvSpPr>
        <p:spPr>
          <a:xfrm>
            <a:off x="7190464" y="274314"/>
            <a:ext cx="1440000" cy="14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5" name="Přímá spojnice se šipkou 94"/>
          <p:cNvCxnSpPr/>
          <p:nvPr/>
        </p:nvCxnSpPr>
        <p:spPr>
          <a:xfrm flipV="1">
            <a:off x="657546" y="5527162"/>
            <a:ext cx="504000" cy="727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2" name="Obdélník 101"/>
          <p:cNvSpPr/>
          <p:nvPr/>
        </p:nvSpPr>
        <p:spPr>
          <a:xfrm>
            <a:off x="8850232" y="6642556"/>
            <a:ext cx="2388795" cy="215444"/>
          </a:xfrm>
          <a:prstGeom prst="rect">
            <a:avLst/>
          </a:prstGeom>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t>Icon</a:t>
            </a:r>
            <a:r>
              <a:rPr lang="cs-CZ" sz="800" i="1" dirty="0" smtClean="0"/>
              <a:t>s</a:t>
            </a:r>
            <a:r>
              <a:rPr lang="en-US" sz="800" i="1" dirty="0" smtClean="0"/>
              <a:t> </a:t>
            </a:r>
            <a:r>
              <a:rPr lang="en-US" sz="800" i="1" dirty="0"/>
              <a:t>made by FREEPIK from www.flaticon.com</a:t>
            </a:r>
            <a:endParaRPr lang="cs-CZ" sz="800" i="1" dirty="0"/>
          </a:p>
        </p:txBody>
      </p:sp>
      <p:sp>
        <p:nvSpPr>
          <p:cNvPr id="103" name="TextovéPole 102"/>
          <p:cNvSpPr txBox="1"/>
          <p:nvPr/>
        </p:nvSpPr>
        <p:spPr>
          <a:xfrm>
            <a:off x="6759689" y="3890117"/>
            <a:ext cx="2274283" cy="738664"/>
          </a:xfrm>
          <a:prstGeom prst="rect">
            <a:avLst/>
          </a:prstGeom>
          <a:solidFill>
            <a:srgbClr val="E40F18"/>
          </a:solidFill>
        </p:spPr>
        <p:txBody>
          <a:bodyPr wrap="square" rtlCol="0">
            <a:spAutoFit/>
          </a:bodyPr>
          <a:lstStyle/>
          <a:p>
            <a:pPr algn="ctr"/>
            <a:r>
              <a:rPr lang="cs-CZ" sz="1400" b="1" dirty="0" smtClean="0">
                <a:solidFill>
                  <a:schemeClr val="bg1"/>
                </a:solidFill>
              </a:rPr>
              <a:t>NOVĚ: </a:t>
            </a:r>
            <a:r>
              <a:rPr lang="cs-CZ" sz="1400" dirty="0" smtClean="0">
                <a:solidFill>
                  <a:schemeClr val="bg1"/>
                </a:solidFill>
              </a:rPr>
              <a:t>partneři z oblasti municipalit a odpadového hospodářství</a:t>
            </a:r>
            <a:endParaRPr lang="en-GB" sz="1400" dirty="0">
              <a:solidFill>
                <a:schemeClr val="bg1"/>
              </a:solidFill>
            </a:endParaRPr>
          </a:p>
        </p:txBody>
      </p:sp>
      <p:pic>
        <p:nvPicPr>
          <p:cNvPr id="104" name="Obrázek 103"/>
          <p:cNvPicPr>
            <a:picLocks noChangeAspect="1"/>
          </p:cNvPicPr>
          <p:nvPr/>
        </p:nvPicPr>
        <p:blipFill rotWithShape="1">
          <a:blip r:embed="rId24"/>
          <a:srcRect t="33370" b="37065"/>
          <a:stretch/>
        </p:blipFill>
        <p:spPr>
          <a:xfrm>
            <a:off x="6992380" y="3047968"/>
            <a:ext cx="1703697" cy="503699"/>
          </a:xfrm>
          <a:prstGeom prst="rect">
            <a:avLst/>
          </a:prstGeom>
        </p:spPr>
      </p:pic>
      <p:sp>
        <p:nvSpPr>
          <p:cNvPr id="3" name="Obdélník 2"/>
          <p:cNvSpPr/>
          <p:nvPr/>
        </p:nvSpPr>
        <p:spPr>
          <a:xfrm>
            <a:off x="3941815" y="6293497"/>
            <a:ext cx="2719014" cy="276999"/>
          </a:xfrm>
          <a:prstGeom prst="rect">
            <a:avLst/>
          </a:prstGeom>
        </p:spPr>
        <p:txBody>
          <a:bodyPr wrap="square">
            <a:spAutoFit/>
          </a:bodyPr>
          <a:lstStyle/>
          <a:p>
            <a:r>
              <a:rPr lang="cs-CZ" sz="1200" b="1" dirty="0" smtClean="0">
                <a:solidFill>
                  <a:srgbClr val="548235"/>
                </a:solidFill>
              </a:rPr>
              <a:t>In-house pyrolýza od 2028</a:t>
            </a:r>
          </a:p>
        </p:txBody>
      </p:sp>
      <p:sp>
        <p:nvSpPr>
          <p:cNvPr id="4" name="Obdélník 3"/>
          <p:cNvSpPr/>
          <p:nvPr/>
        </p:nvSpPr>
        <p:spPr>
          <a:xfrm>
            <a:off x="489225" y="6124776"/>
            <a:ext cx="5797518" cy="56991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2" name="Ovál 111"/>
          <p:cNvSpPr/>
          <p:nvPr/>
        </p:nvSpPr>
        <p:spPr>
          <a:xfrm>
            <a:off x="3088516" y="3481620"/>
            <a:ext cx="1440000" cy="1440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TextovéPole 112"/>
          <p:cNvSpPr txBox="1"/>
          <p:nvPr/>
        </p:nvSpPr>
        <p:spPr>
          <a:xfrm>
            <a:off x="2904842" y="4996106"/>
            <a:ext cx="2043373" cy="276999"/>
          </a:xfrm>
          <a:prstGeom prst="rect">
            <a:avLst/>
          </a:prstGeom>
          <a:noFill/>
        </p:spPr>
        <p:txBody>
          <a:bodyPr wrap="square" rtlCol="0">
            <a:spAutoFit/>
          </a:bodyPr>
          <a:lstStyle/>
          <a:p>
            <a:r>
              <a:rPr lang="cs-CZ" sz="1200" dirty="0" smtClean="0"/>
              <a:t>Skládkování a spalování</a:t>
            </a:r>
            <a:endParaRPr lang="cs-CZ" sz="1200" dirty="0"/>
          </a:p>
        </p:txBody>
      </p:sp>
      <p:pic>
        <p:nvPicPr>
          <p:cNvPr id="114" name="Obrázek 113"/>
          <p:cNvPicPr>
            <a:picLocks noChangeAspect="1"/>
          </p:cNvPicPr>
          <p:nvPr/>
        </p:nvPicPr>
        <p:blipFill>
          <a:blip r:embed="rId25"/>
          <a:stretch>
            <a:fillRect/>
          </a:stretch>
        </p:blipFill>
        <p:spPr>
          <a:xfrm>
            <a:off x="3306230" y="3741676"/>
            <a:ext cx="1011653" cy="910488"/>
          </a:xfrm>
          <a:prstGeom prst="rect">
            <a:avLst/>
          </a:prstGeom>
        </p:spPr>
      </p:pic>
      <p:sp>
        <p:nvSpPr>
          <p:cNvPr id="115" name="Oblouk 114"/>
          <p:cNvSpPr/>
          <p:nvPr/>
        </p:nvSpPr>
        <p:spPr>
          <a:xfrm rot="789459">
            <a:off x="4518720" y="4164196"/>
            <a:ext cx="1349138" cy="447408"/>
          </a:xfrm>
          <a:prstGeom prst="arc">
            <a:avLst>
              <a:gd name="adj1" fmla="val 10960849"/>
              <a:gd name="adj2" fmla="val 14170010"/>
            </a:avLst>
          </a:prstGeom>
          <a:ln w="635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9468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 name="think-cell Slide" r:id="rId4" imgW="353" imgH="353" progId="TCLayout.ActiveDocument.1">
                  <p:embed/>
                </p:oleObj>
              </mc:Choice>
              <mc:Fallback>
                <p:oleObj name="think-cell Slide" r:id="rId4" imgW="353" imgH="353" progId="TCLayout.ActiveDocument.1">
                  <p:embed/>
                  <p:pic>
                    <p:nvPicPr>
                      <p:cNvPr id="32" name="Objekt 3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p:cNvSpPr>
            <a:spLocks noGrp="1"/>
          </p:cNvSpPr>
          <p:nvPr>
            <p:ph type="sldNum" sz="quarter" idx="4"/>
          </p:nvPr>
        </p:nvSpPr>
        <p:spPr>
          <a:xfrm>
            <a:off x="10776520" y="6494452"/>
            <a:ext cx="1220273" cy="216024"/>
          </a:xfrm>
        </p:spPr>
        <p:txBody>
          <a:bodyPr/>
          <a:lstStyle/>
          <a:p>
            <a:fld id="{F633C6B9-C75B-4149-93B0-5E1BF0C180BC}" type="slidenum">
              <a:rPr lang="cs-CZ" smtClean="0"/>
              <a:pPr/>
              <a:t>7</a:t>
            </a:fld>
            <a:endParaRPr lang="cs-CZ" dirty="0"/>
          </a:p>
        </p:txBody>
      </p:sp>
      <p:sp>
        <p:nvSpPr>
          <p:cNvPr id="4" name="Zástupný symbol pro text 3"/>
          <p:cNvSpPr>
            <a:spLocks noGrp="1"/>
          </p:cNvSpPr>
          <p:nvPr>
            <p:ph type="body" sz="quarter" idx="12"/>
          </p:nvPr>
        </p:nvSpPr>
        <p:spPr/>
        <p:txBody>
          <a:bodyPr/>
          <a:lstStyle/>
          <a:p>
            <a:r>
              <a:rPr lang="cs-CZ" dirty="0" smtClean="0">
                <a:solidFill>
                  <a:schemeClr val="accent1"/>
                </a:solidFill>
              </a:rPr>
              <a:t>Přehled recyklačních metod</a:t>
            </a:r>
            <a:endParaRPr lang="cs-CZ" dirty="0" smtClean="0"/>
          </a:p>
          <a:p>
            <a:endParaRPr lang="cs-CZ" dirty="0"/>
          </a:p>
        </p:txBody>
      </p:sp>
      <p:graphicFrame>
        <p:nvGraphicFramePr>
          <p:cNvPr id="33" name="Tabulka 32"/>
          <p:cNvGraphicFramePr>
            <a:graphicFrameLocks noGrp="1"/>
          </p:cNvGraphicFramePr>
          <p:nvPr>
            <p:extLst>
              <p:ext uri="{D42A27DB-BD31-4B8C-83A1-F6EECF244321}">
                <p14:modId xmlns:p14="http://schemas.microsoft.com/office/powerpoint/2010/main" val="3680352025"/>
              </p:ext>
            </p:extLst>
          </p:nvPr>
        </p:nvGraphicFramePr>
        <p:xfrm>
          <a:off x="844549" y="4098512"/>
          <a:ext cx="10676787" cy="2103040"/>
        </p:xfrm>
        <a:graphic>
          <a:graphicData uri="http://schemas.openxmlformats.org/drawingml/2006/table">
            <a:tbl>
              <a:tblPr firstRow="1" bandRow="1">
                <a:tableStyleId>{5C22544A-7EE6-4342-B048-85BDC9FD1C3A}</a:tableStyleId>
              </a:tblPr>
              <a:tblGrid>
                <a:gridCol w="6259563">
                  <a:extLst>
                    <a:ext uri="{9D8B030D-6E8A-4147-A177-3AD203B41FA5}">
                      <a16:colId xmlns:a16="http://schemas.microsoft.com/office/drawing/2014/main" val="2523896758"/>
                    </a:ext>
                  </a:extLst>
                </a:gridCol>
                <a:gridCol w="4417224">
                  <a:extLst>
                    <a:ext uri="{9D8B030D-6E8A-4147-A177-3AD203B41FA5}">
                      <a16:colId xmlns:a16="http://schemas.microsoft.com/office/drawing/2014/main" val="1323929386"/>
                    </a:ext>
                  </a:extLst>
                </a:gridCol>
              </a:tblGrid>
              <a:tr h="314607">
                <a:tc>
                  <a:txBody>
                    <a:bodyPr/>
                    <a:lstStyle/>
                    <a:p>
                      <a:pPr algn="ctr"/>
                      <a:r>
                        <a:rPr lang="cs-CZ" sz="1200" u="none" dirty="0" smtClean="0">
                          <a:solidFill>
                            <a:schemeClr val="tx1"/>
                          </a:solidFill>
                        </a:rPr>
                        <a:t>Chemická</a:t>
                      </a:r>
                      <a:r>
                        <a:rPr lang="cs-CZ" sz="1200" dirty="0" smtClean="0">
                          <a:solidFill>
                            <a:schemeClr val="tx1"/>
                          </a:solidFill>
                        </a:rPr>
                        <a:t> recyklace</a:t>
                      </a:r>
                      <a:endParaRPr lang="cs-CZ" sz="1200" dirty="0">
                        <a:solidFill>
                          <a:schemeClr val="tx1"/>
                        </a:solidFill>
                      </a:endParaRPr>
                    </a:p>
                  </a:txBody>
                  <a:tcPr marL="49944" marR="49944" marT="24972" marB="24972" anchor="ctr">
                    <a:lnR w="12700" cap="flat" cmpd="sng" algn="ctr">
                      <a:solidFill>
                        <a:schemeClr val="tx1"/>
                      </a:solidFill>
                      <a:prstDash val="solid"/>
                      <a:round/>
                      <a:headEnd type="none" w="med" len="med"/>
                      <a:tailEnd type="none" w="med" len="med"/>
                    </a:lnR>
                    <a:lnB w="9525" cap="flat" cmpd="sng" algn="ctr">
                      <a:solidFill>
                        <a:srgbClr val="7C7C84"/>
                      </a:solidFill>
                      <a:prstDash val="solid"/>
                      <a:round/>
                      <a:headEnd type="none" w="med" len="med"/>
                      <a:tailEnd type="none" w="med" len="med"/>
                    </a:lnB>
                    <a:solidFill>
                      <a:srgbClr val="FAD3D1"/>
                    </a:solidFill>
                  </a:tcPr>
                </a:tc>
                <a:tc>
                  <a:txBody>
                    <a:bodyPr/>
                    <a:lstStyle/>
                    <a:p>
                      <a:pPr algn="ctr"/>
                      <a:r>
                        <a:rPr lang="cs-CZ" sz="1200" dirty="0" smtClean="0">
                          <a:solidFill>
                            <a:schemeClr val="tx1"/>
                          </a:solidFill>
                        </a:rPr>
                        <a:t>Mechanická</a:t>
                      </a:r>
                      <a:r>
                        <a:rPr lang="cs-CZ" sz="1200" baseline="0" dirty="0" smtClean="0">
                          <a:solidFill>
                            <a:schemeClr val="tx1"/>
                          </a:solidFill>
                        </a:rPr>
                        <a:t> recyklace</a:t>
                      </a:r>
                      <a:endParaRPr lang="cs-CZ" sz="1200" dirty="0">
                        <a:solidFill>
                          <a:schemeClr val="tx1"/>
                        </a:solidFill>
                      </a:endParaRPr>
                    </a:p>
                  </a:txBody>
                  <a:tcPr marL="49944" marR="49944" marT="24972" marB="24972" anchor="ctr">
                    <a:lnL w="12700" cap="flat" cmpd="sng" algn="ctr">
                      <a:solidFill>
                        <a:schemeClr val="tx1"/>
                      </a:solidFill>
                      <a:prstDash val="solid"/>
                      <a:round/>
                      <a:headEnd type="none" w="med" len="med"/>
                      <a:tailEnd type="none" w="med" len="med"/>
                    </a:lnL>
                    <a:lnB w="9525" cap="flat" cmpd="sng" algn="ctr">
                      <a:solidFill>
                        <a:srgbClr val="7C7C84"/>
                      </a:solidFill>
                      <a:prstDash val="solid"/>
                      <a:round/>
                      <a:headEnd type="none" w="med" len="med"/>
                      <a:tailEnd type="none" w="med" len="med"/>
                    </a:lnB>
                    <a:solidFill>
                      <a:srgbClr val="FAD3D1"/>
                    </a:solidFill>
                  </a:tcPr>
                </a:tc>
                <a:extLst>
                  <a:ext uri="{0D108BD9-81ED-4DB2-BD59-A6C34878D82A}">
                    <a16:rowId xmlns:a16="http://schemas.microsoft.com/office/drawing/2014/main" val="3958644819"/>
                  </a:ext>
                </a:extLst>
              </a:tr>
              <a:tr h="312025">
                <a:tc>
                  <a:txBody>
                    <a:bodyPr/>
                    <a:lstStyle/>
                    <a:p>
                      <a:r>
                        <a:rPr lang="cs-CZ" sz="1200" dirty="0" smtClean="0"/>
                        <a:t>Recyklace</a:t>
                      </a:r>
                      <a:r>
                        <a:rPr lang="cs-CZ" sz="1200" baseline="0" dirty="0" smtClean="0"/>
                        <a:t> využívající chemické procesy pro rozklad polymerní matrice:</a:t>
                      </a:r>
                      <a:endParaRPr lang="cs-CZ" sz="1200" dirty="0"/>
                    </a:p>
                  </a:txBody>
                  <a:tcPr marL="49944" marR="49944" marT="24972" marB="24972" anchor="ctr">
                    <a:lnR w="12700" cap="flat" cmpd="sng" algn="ctr">
                      <a:solidFill>
                        <a:schemeClr val="bg1">
                          <a:lumMod val="85000"/>
                        </a:schemeClr>
                      </a:solidFill>
                      <a:prstDash val="sysDot"/>
                      <a:round/>
                      <a:headEnd type="none" w="med" len="med"/>
                      <a:tailEnd type="none" w="med" len="med"/>
                    </a:lnR>
                    <a:lnT w="9525" cap="flat" cmpd="sng" algn="ctr">
                      <a:solidFill>
                        <a:srgbClr val="7C7C84"/>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cs-CZ" sz="1200" dirty="0" smtClean="0"/>
                        <a:t>Recyklace mechanická se</a:t>
                      </a:r>
                      <a:r>
                        <a:rPr lang="cs-CZ" sz="1200" baseline="0" dirty="0" smtClean="0"/>
                        <a:t> zachováním molekulární struktury:</a:t>
                      </a:r>
                      <a:endParaRPr lang="cs-CZ" sz="1200" dirty="0"/>
                    </a:p>
                  </a:txBody>
                  <a:tcPr marL="49944" marR="49944" marT="24972" marB="24972" anchor="ctr">
                    <a:lnL w="12700" cap="flat" cmpd="sng" algn="ctr">
                      <a:solidFill>
                        <a:schemeClr val="bg1">
                          <a:lumMod val="85000"/>
                        </a:schemeClr>
                      </a:solidFill>
                      <a:prstDash val="sysDot"/>
                      <a:round/>
                      <a:headEnd type="none" w="med" len="med"/>
                      <a:tailEnd type="none" w="med" len="med"/>
                    </a:lnL>
                    <a:lnT w="9525" cap="flat" cmpd="sng" algn="ctr">
                      <a:solidFill>
                        <a:srgbClr val="7C7C84"/>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397884019"/>
                  </a:ext>
                </a:extLst>
              </a:tr>
              <a:tr h="1013894">
                <a:tc>
                  <a:txBody>
                    <a:bodyPr/>
                    <a:lstStyle/>
                    <a:p>
                      <a:pPr marL="457200" indent="-457200">
                        <a:lnSpc>
                          <a:spcPct val="130000"/>
                        </a:lnSpc>
                        <a:spcBef>
                          <a:spcPts val="0"/>
                        </a:spcBef>
                        <a:spcAft>
                          <a:spcPts val="0"/>
                        </a:spcAft>
                        <a:buClr>
                          <a:srgbClr val="00B050"/>
                        </a:buClr>
                        <a:buFont typeface="Wingdings" panose="05000000000000000000" pitchFamily="2" charset="2"/>
                        <a:buChar char="ü"/>
                      </a:pPr>
                      <a:r>
                        <a:rPr lang="cs-CZ" sz="1200" dirty="0" smtClean="0"/>
                        <a:t>Produkty ve </a:t>
                      </a:r>
                      <a:r>
                        <a:rPr lang="cs-CZ" sz="1200" b="1" dirty="0" err="1" smtClean="0"/>
                        <a:t>virgin</a:t>
                      </a:r>
                      <a:r>
                        <a:rPr lang="cs-CZ" sz="1200" b="1" dirty="0" smtClean="0"/>
                        <a:t> kvalitě</a:t>
                      </a:r>
                      <a:r>
                        <a:rPr lang="cs-CZ" sz="1200" dirty="0" smtClean="0"/>
                        <a:t> </a:t>
                      </a:r>
                    </a:p>
                    <a:p>
                      <a:pPr marL="457200" indent="-457200">
                        <a:lnSpc>
                          <a:spcPct val="130000"/>
                        </a:lnSpc>
                        <a:spcBef>
                          <a:spcPts val="0"/>
                        </a:spcBef>
                        <a:spcAft>
                          <a:spcPts val="0"/>
                        </a:spcAft>
                        <a:buClr>
                          <a:srgbClr val="00B050"/>
                        </a:buClr>
                        <a:buFont typeface="Wingdings" panose="05000000000000000000" pitchFamily="2" charset="2"/>
                        <a:buChar char="ü"/>
                      </a:pPr>
                      <a:r>
                        <a:rPr lang="cs-CZ" sz="1200" dirty="0" smtClean="0"/>
                        <a:t>Zpracování</a:t>
                      </a:r>
                      <a:r>
                        <a:rPr lang="cs-CZ" sz="1200" b="1" dirty="0" smtClean="0"/>
                        <a:t> obtížně recyklovatelného plastu </a:t>
                      </a:r>
                      <a:r>
                        <a:rPr lang="cs-CZ" sz="1200" i="1" dirty="0" smtClean="0"/>
                        <a:t>(výmět, vícevrstvé či silně znečištěné plasty)</a:t>
                      </a:r>
                      <a:endParaRPr lang="cs-CZ" sz="1200" dirty="0" smtClean="0"/>
                    </a:p>
                    <a:p>
                      <a:pPr marL="457200" indent="-457200">
                        <a:lnSpc>
                          <a:spcPct val="130000"/>
                        </a:lnSpc>
                        <a:spcBef>
                          <a:spcPts val="0"/>
                        </a:spcBef>
                        <a:spcAft>
                          <a:spcPts val="0"/>
                        </a:spcAft>
                        <a:buClr>
                          <a:srgbClr val="00B050"/>
                        </a:buClr>
                        <a:buFont typeface="Wingdings" panose="05000000000000000000" pitchFamily="2" charset="2"/>
                        <a:buChar char="ü"/>
                      </a:pPr>
                      <a:r>
                        <a:rPr lang="cs-CZ" sz="1200" b="1" dirty="0" smtClean="0"/>
                        <a:t>Ekologičtější </a:t>
                      </a:r>
                      <a:r>
                        <a:rPr lang="cs-CZ" sz="1200" dirty="0" smtClean="0"/>
                        <a:t>než spalování plastů</a:t>
                      </a:r>
                    </a:p>
                    <a:p>
                      <a:pPr marL="457200" indent="-457200">
                        <a:lnSpc>
                          <a:spcPct val="130000"/>
                        </a:lnSpc>
                        <a:spcBef>
                          <a:spcPts val="0"/>
                        </a:spcBef>
                        <a:spcAft>
                          <a:spcPts val="0"/>
                        </a:spcAft>
                        <a:buClr>
                          <a:srgbClr val="FF0000"/>
                        </a:buClr>
                        <a:buFont typeface="Wingdings" panose="05000000000000000000" pitchFamily="2" charset="2"/>
                        <a:buChar char=""/>
                      </a:pPr>
                      <a:r>
                        <a:rPr lang="cs-CZ" sz="1200" b="1" dirty="0" smtClean="0"/>
                        <a:t>Energeticky</a:t>
                      </a:r>
                      <a:r>
                        <a:rPr lang="cs-CZ" sz="1200" dirty="0" smtClean="0"/>
                        <a:t> náročná recyklace</a:t>
                      </a:r>
                    </a:p>
                    <a:p>
                      <a:pPr marL="457200" indent="-457200">
                        <a:lnSpc>
                          <a:spcPct val="130000"/>
                        </a:lnSpc>
                        <a:spcBef>
                          <a:spcPts val="0"/>
                        </a:spcBef>
                        <a:spcAft>
                          <a:spcPts val="0"/>
                        </a:spcAft>
                        <a:buClr>
                          <a:srgbClr val="FF0000"/>
                        </a:buClr>
                        <a:buFont typeface="Wingdings" panose="05000000000000000000" pitchFamily="2" charset="2"/>
                        <a:buChar char=""/>
                      </a:pPr>
                      <a:r>
                        <a:rPr lang="cs-CZ" sz="1200" b="1" dirty="0" smtClean="0"/>
                        <a:t>Investičně </a:t>
                      </a:r>
                      <a:r>
                        <a:rPr lang="cs-CZ" sz="1200" dirty="0" smtClean="0"/>
                        <a:t>náročná technologie</a:t>
                      </a:r>
                      <a:endParaRPr lang="cs-CZ" sz="1200" dirty="0"/>
                    </a:p>
                  </a:txBody>
                  <a:tcPr marL="49944" marR="49944" marT="24972" marB="24972">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457200" indent="-457200">
                        <a:lnSpc>
                          <a:spcPct val="130000"/>
                        </a:lnSpc>
                        <a:spcBef>
                          <a:spcPts val="0"/>
                        </a:spcBef>
                        <a:spcAft>
                          <a:spcPts val="0"/>
                        </a:spcAft>
                        <a:buClr>
                          <a:srgbClr val="00B050"/>
                        </a:buClr>
                        <a:buFont typeface="Wingdings" panose="05000000000000000000" pitchFamily="2" charset="2"/>
                        <a:buChar char="ü"/>
                      </a:pPr>
                      <a:r>
                        <a:rPr lang="cs-CZ" sz="1200" b="1" dirty="0" smtClean="0"/>
                        <a:t>Nákladově efektivní </a:t>
                      </a:r>
                      <a:r>
                        <a:rPr lang="cs-CZ" sz="1200" dirty="0" smtClean="0"/>
                        <a:t>recyklace</a:t>
                      </a:r>
                    </a:p>
                    <a:p>
                      <a:pPr marL="457200" indent="-457200">
                        <a:lnSpc>
                          <a:spcPct val="130000"/>
                        </a:lnSpc>
                        <a:spcBef>
                          <a:spcPts val="0"/>
                        </a:spcBef>
                        <a:spcAft>
                          <a:spcPts val="0"/>
                        </a:spcAft>
                        <a:buClr>
                          <a:srgbClr val="00B050"/>
                        </a:buClr>
                        <a:buFont typeface="Wingdings" panose="05000000000000000000" pitchFamily="2" charset="2"/>
                        <a:buChar char="ü"/>
                      </a:pPr>
                      <a:r>
                        <a:rPr lang="cs-CZ" sz="1200" dirty="0" smtClean="0"/>
                        <a:t>Recyklace s </a:t>
                      </a:r>
                      <a:r>
                        <a:rPr lang="cs-CZ" sz="1200" b="1" dirty="0" smtClean="0"/>
                        <a:t>nejnižší emisní stopou </a:t>
                      </a:r>
                    </a:p>
                    <a:p>
                      <a:pPr marL="457200" indent="-457200">
                        <a:lnSpc>
                          <a:spcPct val="130000"/>
                        </a:lnSpc>
                        <a:spcBef>
                          <a:spcPts val="0"/>
                        </a:spcBef>
                        <a:spcAft>
                          <a:spcPts val="0"/>
                        </a:spcAft>
                        <a:buClr>
                          <a:srgbClr val="FF0000"/>
                        </a:buClr>
                        <a:buFont typeface="Wingdings" panose="05000000000000000000" pitchFamily="2" charset="2"/>
                        <a:buChar char=""/>
                      </a:pPr>
                      <a:r>
                        <a:rPr lang="cs-CZ" sz="1200" dirty="0" smtClean="0"/>
                        <a:t>Nutnost kvalitního plastového odpadu</a:t>
                      </a:r>
                    </a:p>
                    <a:p>
                      <a:pPr marL="457200" indent="-457200">
                        <a:lnSpc>
                          <a:spcPct val="130000"/>
                        </a:lnSpc>
                        <a:spcBef>
                          <a:spcPts val="0"/>
                        </a:spcBef>
                        <a:spcAft>
                          <a:spcPts val="0"/>
                        </a:spcAft>
                        <a:buClr>
                          <a:srgbClr val="FF0000"/>
                        </a:buClr>
                        <a:buFont typeface="Wingdings" panose="05000000000000000000" pitchFamily="2" charset="2"/>
                        <a:buChar char=""/>
                      </a:pPr>
                      <a:r>
                        <a:rPr lang="cs-CZ" sz="1200" b="1" dirty="0" smtClean="0"/>
                        <a:t>Degradace</a:t>
                      </a:r>
                      <a:r>
                        <a:rPr lang="cs-CZ" sz="1200" dirty="0" smtClean="0"/>
                        <a:t> mechanických vlastností </a:t>
                      </a:r>
                    </a:p>
                    <a:p>
                      <a:pPr marL="457200" indent="-457200">
                        <a:lnSpc>
                          <a:spcPct val="130000"/>
                        </a:lnSpc>
                        <a:spcBef>
                          <a:spcPts val="0"/>
                        </a:spcBef>
                        <a:spcAft>
                          <a:spcPts val="0"/>
                        </a:spcAft>
                        <a:buClr>
                          <a:srgbClr val="FF0000"/>
                        </a:buClr>
                        <a:buFont typeface="Wingdings" panose="05000000000000000000" pitchFamily="2" charset="2"/>
                        <a:buChar char=""/>
                      </a:pPr>
                      <a:r>
                        <a:rPr lang="cs-CZ" sz="1200" b="1" dirty="0" smtClean="0"/>
                        <a:t>Nekonzistence</a:t>
                      </a:r>
                      <a:r>
                        <a:rPr lang="cs-CZ" sz="1200" dirty="0" smtClean="0"/>
                        <a:t> kvality výrobků</a:t>
                      </a:r>
                    </a:p>
                  </a:txBody>
                  <a:tcPr marL="49944" marR="49944" marT="24972" marB="24972">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1421911938"/>
                  </a:ext>
                </a:extLst>
              </a:tr>
            </a:tbl>
          </a:graphicData>
        </a:graphic>
      </p:graphicFrame>
      <p:grpSp>
        <p:nvGrpSpPr>
          <p:cNvPr id="3" name="Skupina 2"/>
          <p:cNvGrpSpPr>
            <a:grpSpLocks noChangeAspect="1"/>
          </p:cNvGrpSpPr>
          <p:nvPr/>
        </p:nvGrpSpPr>
        <p:grpSpPr>
          <a:xfrm>
            <a:off x="673287" y="1387725"/>
            <a:ext cx="11194759" cy="2461237"/>
            <a:chOff x="587372" y="2577529"/>
            <a:chExt cx="19230625" cy="4227969"/>
          </a:xfrm>
        </p:grpSpPr>
        <p:pic>
          <p:nvPicPr>
            <p:cNvPr id="6" name="Picture 4" descr="Ethylene Glycol Distearate Liquid, For Laboratory, Packaging Type: Drum"/>
            <p:cNvPicPr>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921472" y="3212914"/>
              <a:ext cx="1908000" cy="1908000"/>
            </a:xfrm>
            <a:prstGeom prst="ellipse">
              <a:avLst/>
            </a:prstGeom>
            <a:noFill/>
            <a:ln w="28575">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7" name="Ovál 6"/>
            <p:cNvSpPr>
              <a:spLocks noChangeAspect="1"/>
            </p:cNvSpPr>
            <p:nvPr/>
          </p:nvSpPr>
          <p:spPr>
            <a:xfrm>
              <a:off x="726952" y="3230944"/>
              <a:ext cx="1980000" cy="1980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587372" y="2580938"/>
              <a:ext cx="2299819" cy="502271"/>
            </a:xfrm>
            <a:prstGeom prst="rect">
              <a:avLst/>
            </a:prstGeom>
            <a:noFill/>
          </p:spPr>
          <p:txBody>
            <a:bodyPr wrap="square" rtlCol="0">
              <a:spAutoFit/>
            </a:bodyPr>
            <a:lstStyle/>
            <a:p>
              <a:pPr algn="ctr"/>
              <a:r>
                <a:rPr lang="cs-CZ" sz="1300" b="1" dirty="0" smtClean="0"/>
                <a:t>Uhlovodíky</a:t>
              </a:r>
              <a:endParaRPr lang="cs-CZ" sz="1300" b="1" dirty="0"/>
            </a:p>
          </p:txBody>
        </p:sp>
        <p:sp>
          <p:nvSpPr>
            <p:cNvPr id="9" name="TextovéPole 8"/>
            <p:cNvSpPr txBox="1"/>
            <p:nvPr/>
          </p:nvSpPr>
          <p:spPr>
            <a:xfrm>
              <a:off x="4907642" y="2577529"/>
              <a:ext cx="1944216" cy="502271"/>
            </a:xfrm>
            <a:prstGeom prst="rect">
              <a:avLst/>
            </a:prstGeom>
            <a:noFill/>
          </p:spPr>
          <p:txBody>
            <a:bodyPr wrap="square" rtlCol="0">
              <a:spAutoFit/>
            </a:bodyPr>
            <a:lstStyle/>
            <a:p>
              <a:pPr algn="ctr"/>
              <a:r>
                <a:rPr lang="cs-CZ" sz="1300" b="1" dirty="0" smtClean="0"/>
                <a:t>Monomery</a:t>
              </a:r>
              <a:endParaRPr lang="cs-CZ" sz="1300" b="1" dirty="0"/>
            </a:p>
          </p:txBody>
        </p:sp>
        <p:sp>
          <p:nvSpPr>
            <p:cNvPr id="10" name="TextovéPole 9"/>
            <p:cNvSpPr txBox="1"/>
            <p:nvPr/>
          </p:nvSpPr>
          <p:spPr>
            <a:xfrm>
              <a:off x="9061883" y="2577529"/>
              <a:ext cx="1944216" cy="502271"/>
            </a:xfrm>
            <a:prstGeom prst="rect">
              <a:avLst/>
            </a:prstGeom>
            <a:noFill/>
          </p:spPr>
          <p:txBody>
            <a:bodyPr wrap="square" rtlCol="0">
              <a:spAutoFit/>
            </a:bodyPr>
            <a:lstStyle/>
            <a:p>
              <a:pPr algn="ctr"/>
              <a:r>
                <a:rPr lang="cs-CZ" sz="1300" b="1" dirty="0" smtClean="0"/>
                <a:t>Polymery</a:t>
              </a:r>
              <a:endParaRPr lang="cs-CZ" sz="1300" b="1" dirty="0"/>
            </a:p>
          </p:txBody>
        </p:sp>
        <p:sp>
          <p:nvSpPr>
            <p:cNvPr id="11" name="TextovéPole 10"/>
            <p:cNvSpPr txBox="1"/>
            <p:nvPr/>
          </p:nvSpPr>
          <p:spPr>
            <a:xfrm>
              <a:off x="12595849" y="2606759"/>
              <a:ext cx="3265320" cy="502271"/>
            </a:xfrm>
            <a:prstGeom prst="rect">
              <a:avLst/>
            </a:prstGeom>
            <a:noFill/>
          </p:spPr>
          <p:txBody>
            <a:bodyPr wrap="square" rtlCol="0">
              <a:spAutoFit/>
            </a:bodyPr>
            <a:lstStyle/>
            <a:p>
              <a:pPr algn="ctr"/>
              <a:r>
                <a:rPr lang="cs-CZ" sz="1300" b="1" dirty="0" smtClean="0"/>
                <a:t>Plasty – </a:t>
              </a:r>
              <a:r>
                <a:rPr lang="cs-CZ" sz="1300" b="1" dirty="0" err="1" smtClean="0"/>
                <a:t>kompaundy</a:t>
              </a:r>
              <a:endParaRPr lang="cs-CZ" sz="1300" b="1" dirty="0"/>
            </a:p>
          </p:txBody>
        </p:sp>
        <p:sp>
          <p:nvSpPr>
            <p:cNvPr id="12" name="TextovéPole 11"/>
            <p:cNvSpPr txBox="1"/>
            <p:nvPr/>
          </p:nvSpPr>
          <p:spPr>
            <a:xfrm>
              <a:off x="17064066" y="2611722"/>
              <a:ext cx="2753931" cy="502271"/>
            </a:xfrm>
            <a:prstGeom prst="rect">
              <a:avLst/>
            </a:prstGeom>
            <a:noFill/>
          </p:spPr>
          <p:txBody>
            <a:bodyPr wrap="square" rtlCol="0">
              <a:spAutoFit/>
            </a:bodyPr>
            <a:lstStyle/>
            <a:p>
              <a:pPr algn="ctr"/>
              <a:r>
                <a:rPr lang="cs-CZ" sz="1300" b="1" dirty="0" smtClean="0"/>
                <a:t>Plastové výrobky</a:t>
              </a:r>
              <a:endParaRPr lang="cs-CZ" sz="1300" b="1" dirty="0"/>
            </a:p>
          </p:txBody>
        </p:sp>
        <p:pic>
          <p:nvPicPr>
            <p:cNvPr id="13" name="Picture 8" descr="Predám: LDPE regranuláty a plastová drť - riadková inzercia |  PlasticPortal.sk"/>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3238512" y="3334737"/>
              <a:ext cx="1980000" cy="1980000"/>
            </a:xfrm>
            <a:prstGeom prst="ellipse">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4" name="Picture 4" descr="Virgin transparent PP/ Polypropylene Granule Sabic PP 575P Raw Material -  seamless steel pipe, anti-corrosion coating pipes,alloy tubing,rail,top  China manufacturer supplie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9043992" y="3231291"/>
              <a:ext cx="1980000" cy="1980000"/>
            </a:xfrm>
            <a:prstGeom prst="ellipse">
              <a:avLst/>
            </a:prstGeom>
            <a:noFill/>
            <a:ln w="28575">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15" name="Skupina 14"/>
            <p:cNvGrpSpPr/>
            <p:nvPr/>
          </p:nvGrpSpPr>
          <p:grpSpPr>
            <a:xfrm>
              <a:off x="17433032" y="3365060"/>
              <a:ext cx="2016000" cy="2016000"/>
              <a:chOff x="4111728" y="6615440"/>
              <a:chExt cx="3060000" cy="3060000"/>
            </a:xfrm>
          </p:grpSpPr>
          <p:pic>
            <p:nvPicPr>
              <p:cNvPr id="16" name="Picture 11" descr="Accepted Recycling - City of Minneapoli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5022" y="7210946"/>
                <a:ext cx="2595981" cy="1944000"/>
              </a:xfrm>
              <a:prstGeom prst="rect">
                <a:avLst/>
              </a:prstGeom>
              <a:noFill/>
              <a:extLst>
                <a:ext uri="{909E8E84-426E-40DD-AFC4-6F175D3DCCD1}">
                  <a14:hiddenFill xmlns:a14="http://schemas.microsoft.com/office/drawing/2010/main">
                    <a:solidFill>
                      <a:srgbClr val="FFFFFF"/>
                    </a:solidFill>
                  </a14:hiddenFill>
                </a:ext>
              </a:extLst>
            </p:spPr>
          </p:pic>
          <p:sp>
            <p:nvSpPr>
              <p:cNvPr id="17" name="Ovál 16"/>
              <p:cNvSpPr/>
              <p:nvPr/>
            </p:nvSpPr>
            <p:spPr>
              <a:xfrm>
                <a:off x="4111728" y="6615440"/>
                <a:ext cx="3060000" cy="306000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ysClr val="windowText" lastClr="000000"/>
                    </a:solidFill>
                  </a:ln>
                </a:endParaRPr>
              </a:p>
            </p:txBody>
          </p:sp>
        </p:grpSp>
        <p:sp>
          <p:nvSpPr>
            <p:cNvPr id="18" name="Šipka doprava 17"/>
            <p:cNvSpPr/>
            <p:nvPr/>
          </p:nvSpPr>
          <p:spPr>
            <a:xfrm>
              <a:off x="2887192" y="3757393"/>
              <a:ext cx="1728192" cy="102150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7118519" y="3757393"/>
              <a:ext cx="1728192" cy="102150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11349846" y="3757393"/>
              <a:ext cx="1728192" cy="102150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15581173" y="3757393"/>
              <a:ext cx="1728192" cy="102150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 name="Pravoúhlá spojnice 21"/>
            <p:cNvCxnSpPr>
              <a:stCxn id="17" idx="4"/>
              <a:endCxn id="7" idx="4"/>
            </p:cNvCxnSpPr>
            <p:nvPr/>
          </p:nvCxnSpPr>
          <p:spPr>
            <a:xfrm rot="5400000" flipH="1">
              <a:off x="9993934" y="-3066038"/>
              <a:ext cx="170116" cy="16724080"/>
            </a:xfrm>
            <a:prstGeom prst="bentConnector3">
              <a:avLst>
                <a:gd name="adj1" fmla="val -862744"/>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3" name="Pravoúhlá spojnice 22"/>
            <p:cNvCxnSpPr>
              <a:stCxn id="17" idx="4"/>
              <a:endCxn id="14" idx="4"/>
            </p:cNvCxnSpPr>
            <p:nvPr/>
          </p:nvCxnSpPr>
          <p:spPr>
            <a:xfrm rot="5400000" flipH="1">
              <a:off x="14152627" y="1092656"/>
              <a:ext cx="169769" cy="8407040"/>
            </a:xfrm>
            <a:prstGeom prst="bentConnector3">
              <a:avLst>
                <a:gd name="adj1" fmla="val -531956"/>
              </a:avLst>
            </a:prstGeom>
            <a:ln w="12700">
              <a:solidFill>
                <a:schemeClr val="accent6">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Pravoúhlá spojnice 23"/>
            <p:cNvCxnSpPr>
              <a:stCxn id="17" idx="4"/>
              <a:endCxn id="13" idx="4"/>
            </p:cNvCxnSpPr>
            <p:nvPr/>
          </p:nvCxnSpPr>
          <p:spPr>
            <a:xfrm rot="5400000" flipH="1">
              <a:off x="16301610" y="3241639"/>
              <a:ext cx="66323" cy="4212520"/>
            </a:xfrm>
            <a:prstGeom prst="bentConnector3">
              <a:avLst>
                <a:gd name="adj1" fmla="val -713977"/>
              </a:avLst>
            </a:prstGeom>
            <a:ln w="12700">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Pravoúhlá spojnice 24"/>
            <p:cNvCxnSpPr>
              <a:stCxn id="17" idx="4"/>
              <a:endCxn id="6" idx="4"/>
            </p:cNvCxnSpPr>
            <p:nvPr/>
          </p:nvCxnSpPr>
          <p:spPr>
            <a:xfrm rot="5400000" flipH="1">
              <a:off x="12028179" y="-1031793"/>
              <a:ext cx="260146" cy="12565560"/>
            </a:xfrm>
            <a:prstGeom prst="bentConnector3">
              <a:avLst>
                <a:gd name="adj1" fmla="val -436707"/>
              </a:avLst>
            </a:prstGeom>
            <a:ln w="127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5113760" y="4852894"/>
              <a:ext cx="2497709" cy="898799"/>
            </a:xfrm>
            <a:prstGeom prst="rect">
              <a:avLst/>
            </a:prstGeom>
            <a:noFill/>
          </p:spPr>
          <p:txBody>
            <a:bodyPr wrap="square" rtlCol="0">
              <a:spAutoFit/>
            </a:bodyPr>
            <a:lstStyle/>
            <a:p>
              <a:pPr algn="ctr"/>
              <a:r>
                <a:rPr lang="cs-CZ" sz="1400" i="1" dirty="0" err="1" smtClean="0"/>
                <a:t>Regranulace</a:t>
              </a:r>
              <a:r>
                <a:rPr lang="cs-CZ" sz="1400" i="1" dirty="0" smtClean="0"/>
                <a:t> / </a:t>
              </a:r>
              <a:r>
                <a:rPr lang="cs-CZ" sz="1400" i="1" dirty="0" err="1" smtClean="0"/>
                <a:t>Kompoundace</a:t>
              </a:r>
              <a:endParaRPr lang="cs-CZ" sz="1400" i="1" dirty="0"/>
            </a:p>
          </p:txBody>
        </p:sp>
        <p:sp>
          <p:nvSpPr>
            <p:cNvPr id="27" name="TextovéPole 26"/>
            <p:cNvSpPr txBox="1"/>
            <p:nvPr/>
          </p:nvSpPr>
          <p:spPr>
            <a:xfrm>
              <a:off x="9913900" y="5791077"/>
              <a:ext cx="4164660" cy="528706"/>
            </a:xfrm>
            <a:prstGeom prst="rect">
              <a:avLst/>
            </a:prstGeom>
            <a:noFill/>
          </p:spPr>
          <p:txBody>
            <a:bodyPr wrap="square" rtlCol="0">
              <a:spAutoFit/>
            </a:bodyPr>
            <a:lstStyle/>
            <a:p>
              <a:pPr algn="ctr"/>
              <a:r>
                <a:rPr lang="cs-CZ" sz="1400" i="1" dirty="0" smtClean="0"/>
                <a:t>Rozpouštědlové přečištění</a:t>
              </a:r>
              <a:endParaRPr lang="cs-CZ" sz="1400" i="1" dirty="0"/>
            </a:p>
          </p:txBody>
        </p:sp>
        <p:sp>
          <p:nvSpPr>
            <p:cNvPr id="28" name="TextovéPole 27"/>
            <p:cNvSpPr txBox="1"/>
            <p:nvPr/>
          </p:nvSpPr>
          <p:spPr>
            <a:xfrm>
              <a:off x="5537316" y="6031104"/>
              <a:ext cx="2486543" cy="528706"/>
            </a:xfrm>
            <a:prstGeom prst="rect">
              <a:avLst/>
            </a:prstGeom>
            <a:noFill/>
          </p:spPr>
          <p:txBody>
            <a:bodyPr wrap="square" rtlCol="0">
              <a:spAutoFit/>
            </a:bodyPr>
            <a:lstStyle/>
            <a:p>
              <a:pPr algn="ctr"/>
              <a:r>
                <a:rPr lang="cs-CZ" sz="1400" i="1" dirty="0" smtClean="0"/>
                <a:t>Solvolýza</a:t>
              </a:r>
              <a:endParaRPr lang="cs-CZ" sz="1400" b="1" i="1" dirty="0"/>
            </a:p>
          </p:txBody>
        </p:sp>
        <p:sp>
          <p:nvSpPr>
            <p:cNvPr id="29" name="TextovéPole 28"/>
            <p:cNvSpPr txBox="1"/>
            <p:nvPr/>
          </p:nvSpPr>
          <p:spPr>
            <a:xfrm>
              <a:off x="1665281" y="5906699"/>
              <a:ext cx="4122566" cy="898799"/>
            </a:xfrm>
            <a:prstGeom prst="rect">
              <a:avLst/>
            </a:prstGeom>
            <a:noFill/>
          </p:spPr>
          <p:txBody>
            <a:bodyPr wrap="square" rtlCol="0">
              <a:spAutoFit/>
            </a:bodyPr>
            <a:lstStyle/>
            <a:p>
              <a:pPr algn="ctr"/>
              <a:r>
                <a:rPr lang="cs-CZ" sz="1400" b="1" dirty="0" smtClean="0"/>
                <a:t>Surovinová recyklace</a:t>
              </a:r>
            </a:p>
            <a:p>
              <a:pPr algn="ctr"/>
              <a:r>
                <a:rPr lang="cs-CZ" sz="1400" i="1" dirty="0" smtClean="0"/>
                <a:t>Např. Pyrolýza, Zplyňování</a:t>
              </a:r>
              <a:endParaRPr lang="cs-CZ" sz="1400" i="1" dirty="0"/>
            </a:p>
          </p:txBody>
        </p:sp>
      </p:grpSp>
      <p:pic>
        <p:nvPicPr>
          <p:cNvPr id="34" name="Obrázek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7445" y="4098335"/>
            <a:ext cx="333335" cy="360000"/>
          </a:xfrm>
          <a:prstGeom prst="rect">
            <a:avLst/>
          </a:prstGeom>
        </p:spPr>
      </p:pic>
      <p:pic>
        <p:nvPicPr>
          <p:cNvPr id="35" name="Obrázek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104" y="4109995"/>
            <a:ext cx="252000" cy="252000"/>
          </a:xfrm>
          <a:prstGeom prst="rect">
            <a:avLst/>
          </a:prstGeom>
        </p:spPr>
      </p:pic>
      <p:pic>
        <p:nvPicPr>
          <p:cNvPr id="36" name="Obrázek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64493" y="1806939"/>
            <a:ext cx="1138816" cy="1116000"/>
          </a:xfrm>
          <a:prstGeom prst="ellipse">
            <a:avLst/>
          </a:prstGeom>
          <a:ln w="28575">
            <a:solidFill>
              <a:schemeClr val="accent1"/>
            </a:solidFill>
          </a:ln>
        </p:spPr>
      </p:pic>
      <p:sp>
        <p:nvSpPr>
          <p:cNvPr id="37" name="Zástupný symbol pro text 3"/>
          <p:cNvSpPr>
            <a:spLocks noGrp="1"/>
          </p:cNvSpPr>
          <p:nvPr>
            <p:ph type="body" sz="quarter" idx="12"/>
          </p:nvPr>
        </p:nvSpPr>
        <p:spPr>
          <a:xfrm>
            <a:off x="673968" y="6378101"/>
            <a:ext cx="10502900" cy="432048"/>
          </a:xfrm>
        </p:spPr>
        <p:txBody>
          <a:bodyPr/>
          <a:lstStyle/>
          <a:p>
            <a:r>
              <a:rPr lang="cs-CZ" sz="2000" dirty="0" smtClean="0">
                <a:solidFill>
                  <a:schemeClr val="tx1"/>
                </a:solidFill>
              </a:rPr>
              <a:t>Chemická a mechanická recyklace nejsou nevyhnutelně konkurenčními technologiemi. </a:t>
            </a:r>
          </a:p>
          <a:p>
            <a:endParaRPr lang="cs-CZ" sz="2000" dirty="0">
              <a:solidFill>
                <a:schemeClr val="tx1"/>
              </a:solidFill>
            </a:endParaRPr>
          </a:p>
        </p:txBody>
      </p:sp>
    </p:spTree>
    <p:extLst>
      <p:ext uri="{BB962C8B-B14F-4D97-AF65-F5344CB8AC3E}">
        <p14:creationId xmlns:p14="http://schemas.microsoft.com/office/powerpoint/2010/main" val="20680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2"/>
          </p:nvPr>
        </p:nvSpPr>
        <p:spPr/>
        <p:txBody>
          <a:bodyPr/>
          <a:lstStyle/>
          <a:p>
            <a:r>
              <a:rPr lang="cs-CZ" dirty="0" smtClean="0"/>
              <a:t>Také </a:t>
            </a:r>
            <a:r>
              <a:rPr lang="cs-CZ" dirty="0"/>
              <a:t>p</a:t>
            </a:r>
            <a:r>
              <a:rPr lang="cs-CZ" dirty="0" smtClean="0"/>
              <a:t>yrolýza vyžaduje kvalitní třídění </a:t>
            </a:r>
            <a:endParaRPr lang="cs-CZ" dirty="0"/>
          </a:p>
        </p:txBody>
      </p:sp>
      <p:sp>
        <p:nvSpPr>
          <p:cNvPr id="63" name="TextovéPole 62"/>
          <p:cNvSpPr txBox="1"/>
          <p:nvPr/>
        </p:nvSpPr>
        <p:spPr>
          <a:xfrm>
            <a:off x="935366" y="980249"/>
            <a:ext cx="10321269" cy="186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algn="ctr">
              <a:defRPr sz="1600" b="1">
                <a:solidFill>
                  <a:srgbClr val="7C7C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lnSpc>
                <a:spcPct val="150000"/>
              </a:lnSpc>
              <a:buFont typeface="Arial" panose="020B0604020202020204" pitchFamily="34" charset="0"/>
              <a:buChar char="•"/>
            </a:pPr>
            <a:r>
              <a:rPr lang="cs-CZ" b="0" dirty="0">
                <a:solidFill>
                  <a:schemeClr val="tx1"/>
                </a:solidFill>
              </a:rPr>
              <a:t>v</a:t>
            </a:r>
            <a:r>
              <a:rPr lang="cs-CZ" b="0" dirty="0" smtClean="0">
                <a:solidFill>
                  <a:schemeClr val="tx1"/>
                </a:solidFill>
              </a:rPr>
              <a:t> </a:t>
            </a:r>
            <a:r>
              <a:rPr lang="cs-CZ" b="0" dirty="0">
                <a:solidFill>
                  <a:schemeClr val="tx1"/>
                </a:solidFill>
              </a:rPr>
              <a:t>mnoha případech </a:t>
            </a:r>
            <a:r>
              <a:rPr lang="cs-CZ" dirty="0">
                <a:solidFill>
                  <a:schemeClr val="tx1"/>
                </a:solidFill>
              </a:rPr>
              <a:t>není manuální třídění schopno dosáhnout požadované kvality</a:t>
            </a:r>
            <a:r>
              <a:rPr lang="cs-CZ" b="0" dirty="0">
                <a:solidFill>
                  <a:schemeClr val="tx1"/>
                </a:solidFill>
              </a:rPr>
              <a:t> vytříděných </a:t>
            </a:r>
            <a:r>
              <a:rPr lang="cs-CZ" b="0" dirty="0" smtClean="0">
                <a:solidFill>
                  <a:schemeClr val="tx1"/>
                </a:solidFill>
              </a:rPr>
              <a:t>plastů</a:t>
            </a:r>
          </a:p>
          <a:p>
            <a:pPr marL="285750" indent="-285750" algn="l">
              <a:lnSpc>
                <a:spcPct val="150000"/>
              </a:lnSpc>
              <a:buFont typeface="Arial" panose="020B0604020202020204" pitchFamily="34" charset="0"/>
              <a:buChar char="•"/>
            </a:pPr>
            <a:r>
              <a:rPr lang="cs-CZ" b="0" dirty="0" smtClean="0">
                <a:solidFill>
                  <a:schemeClr val="tx1"/>
                </a:solidFill>
              </a:rPr>
              <a:t>problém PET – tvorba krystalických kyselin a jejich derivátů – zanášení procesu, tlakové ztráty</a:t>
            </a:r>
          </a:p>
          <a:p>
            <a:pPr marL="285750" indent="-285750" algn="l">
              <a:lnSpc>
                <a:spcPct val="150000"/>
              </a:lnSpc>
              <a:buFont typeface="Arial" panose="020B0604020202020204" pitchFamily="34" charset="0"/>
              <a:buChar char="•"/>
            </a:pPr>
            <a:r>
              <a:rPr lang="cs-CZ" b="0" dirty="0" smtClean="0">
                <a:solidFill>
                  <a:schemeClr val="tx1"/>
                </a:solidFill>
              </a:rPr>
              <a:t>heteroatomy (O, N, S, P, halogeny, kovy) přechází při pyrolýze do kapalného produktu</a:t>
            </a:r>
          </a:p>
          <a:p>
            <a:pPr marL="742950" lvl="1" indent="-285750">
              <a:lnSpc>
                <a:spcPct val="150000"/>
              </a:lnSpc>
              <a:buFont typeface="Arial" panose="020B0604020202020204" pitchFamily="34" charset="0"/>
              <a:buChar char="•"/>
            </a:pPr>
            <a:r>
              <a:rPr lang="cs-CZ" sz="1600" dirty="0">
                <a:solidFill>
                  <a:schemeClr val="tx1"/>
                </a:solidFill>
              </a:rPr>
              <a:t>d</a:t>
            </a:r>
            <a:r>
              <a:rPr lang="cs-CZ" sz="1600" b="0" dirty="0" smtClean="0">
                <a:solidFill>
                  <a:schemeClr val="tx1"/>
                </a:solidFill>
              </a:rPr>
              <a:t>egradace produktu (např. zvyšování MW), koroze dotčených technologií, produkce </a:t>
            </a:r>
            <a:r>
              <a:rPr lang="cs-CZ" sz="1600" b="0" smtClean="0">
                <a:solidFill>
                  <a:schemeClr val="tx1"/>
                </a:solidFill>
              </a:rPr>
              <a:t>toxických látek</a:t>
            </a:r>
            <a:endParaRPr lang="cs-CZ" sz="1600" b="0" dirty="0" smtClean="0">
              <a:solidFill>
                <a:schemeClr val="tx1"/>
              </a:solidFill>
            </a:endParaRPr>
          </a:p>
          <a:p>
            <a:pPr marL="742950" lvl="1" indent="-285750">
              <a:lnSpc>
                <a:spcPct val="150000"/>
              </a:lnSpc>
              <a:buFont typeface="Arial" panose="020B0604020202020204" pitchFamily="34" charset="0"/>
              <a:buChar char="•"/>
            </a:pPr>
            <a:r>
              <a:rPr lang="cs-CZ" sz="1600" dirty="0">
                <a:solidFill>
                  <a:schemeClr val="tx1"/>
                </a:solidFill>
              </a:rPr>
              <a:t>p</a:t>
            </a:r>
            <a:r>
              <a:rPr lang="cs-CZ" sz="1600" b="0" dirty="0" smtClean="0">
                <a:solidFill>
                  <a:schemeClr val="tx1"/>
                </a:solidFill>
              </a:rPr>
              <a:t>etrochemie - inaktivace katalyzátorů, snižování výtěžků</a:t>
            </a:r>
            <a:endParaRPr lang="cs-CZ" b="0" dirty="0">
              <a:solidFill>
                <a:schemeClr val="tx1"/>
              </a:solidFill>
            </a:endParaRPr>
          </a:p>
        </p:txBody>
      </p:sp>
      <p:pic>
        <p:nvPicPr>
          <p:cNvPr id="6" name="Obrázek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00780" y="3005229"/>
            <a:ext cx="2870914" cy="3429853"/>
          </a:xfrm>
          <a:prstGeom prst="rect">
            <a:avLst/>
          </a:prstGeo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27264" y="2997236"/>
            <a:ext cx="2937511" cy="3405809"/>
          </a:xfrm>
          <a:prstGeom prst="rect">
            <a:avLst/>
          </a:prstGeom>
        </p:spPr>
      </p:pic>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5366" y="3003701"/>
            <a:ext cx="3376802" cy="3406450"/>
          </a:xfrm>
          <a:prstGeom prst="rect">
            <a:avLst/>
          </a:prstGeom>
        </p:spPr>
      </p:pic>
    </p:spTree>
    <p:extLst>
      <p:ext uri="{BB962C8B-B14F-4D97-AF65-F5344CB8AC3E}">
        <p14:creationId xmlns:p14="http://schemas.microsoft.com/office/powerpoint/2010/main" val="1094084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9</a:t>
            </a:fld>
            <a:endParaRPr lang="cs-CZ" dirty="0"/>
          </a:p>
        </p:txBody>
      </p:sp>
      <p:sp>
        <p:nvSpPr>
          <p:cNvPr id="4" name="Zástupný symbol pro text 3"/>
          <p:cNvSpPr>
            <a:spLocks noGrp="1"/>
          </p:cNvSpPr>
          <p:nvPr>
            <p:ph type="body" sz="quarter" idx="12"/>
          </p:nvPr>
        </p:nvSpPr>
        <p:spPr/>
        <p:txBody>
          <a:bodyPr/>
          <a:lstStyle/>
          <a:p>
            <a:r>
              <a:rPr lang="cs-CZ" sz="3200" dirty="0" smtClean="0"/>
              <a:t>Možné cesty odstranění heteroatomů</a:t>
            </a:r>
            <a:endParaRPr lang="en-US" sz="3200" dirty="0"/>
          </a:p>
        </p:txBody>
      </p:sp>
      <p:sp>
        <p:nvSpPr>
          <p:cNvPr id="5" name="Zástupný symbol pro obsah 2"/>
          <p:cNvSpPr txBox="1">
            <a:spLocks/>
          </p:cNvSpPr>
          <p:nvPr/>
        </p:nvSpPr>
        <p:spPr>
          <a:xfrm>
            <a:off x="1776366" y="3817671"/>
            <a:ext cx="3899779" cy="2781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214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14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14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14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14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dirty="0">
              <a:ln>
                <a:noFill/>
              </a:ln>
              <a:solidFill>
                <a:srgbClr val="002147"/>
              </a:solidFill>
              <a:effectLst/>
              <a:uLnTx/>
              <a:uFillTx/>
              <a:latin typeface="Arial" panose="020B0604020202020204" pitchFamily="34" charset="0"/>
              <a:ea typeface="+mn-ea"/>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732690" y="2235606"/>
            <a:ext cx="1087608" cy="1610939"/>
          </a:xfrm>
          <a:prstGeom prst="rect">
            <a:avLst/>
          </a:prstGeom>
        </p:spPr>
      </p:pic>
      <p:sp>
        <p:nvSpPr>
          <p:cNvPr id="7" name="Obdélník 6"/>
          <p:cNvSpPr/>
          <p:nvPr/>
        </p:nvSpPr>
        <p:spPr>
          <a:xfrm>
            <a:off x="3029160" y="1133501"/>
            <a:ext cx="1833632" cy="1017102"/>
          </a:xfrm>
          <a:prstGeom prst="rect">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b="1" kern="0" dirty="0" smtClean="0">
                <a:solidFill>
                  <a:prstClr val="white"/>
                </a:solidFill>
                <a:latin typeface="Arial"/>
              </a:rPr>
              <a:t>předúprava</a:t>
            </a:r>
            <a:endParaRPr kumimoji="0" lang="en-US" sz="2000" b="1" i="0" u="none" strike="noStrike" kern="0" cap="none" spc="0" normalizeH="0" baseline="0" dirty="0" smtClean="0">
              <a:ln>
                <a:noFill/>
              </a:ln>
              <a:solidFill>
                <a:prstClr val="white"/>
              </a:solidFill>
              <a:effectLst/>
              <a:uLnTx/>
              <a:uFillTx/>
              <a:latin typeface="Arial"/>
            </a:endParaRPr>
          </a:p>
        </p:txBody>
      </p:sp>
      <p:sp>
        <p:nvSpPr>
          <p:cNvPr id="8" name="Šipka doprava 7"/>
          <p:cNvSpPr/>
          <p:nvPr/>
        </p:nvSpPr>
        <p:spPr>
          <a:xfrm>
            <a:off x="5240848" y="1345390"/>
            <a:ext cx="963127" cy="431924"/>
          </a:xfrm>
          <a:prstGeom prst="rightArrow">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9" name="Obdélník 8"/>
          <p:cNvSpPr/>
          <p:nvPr/>
        </p:nvSpPr>
        <p:spPr>
          <a:xfrm>
            <a:off x="6409110" y="1126777"/>
            <a:ext cx="1398353" cy="1017102"/>
          </a:xfrm>
          <a:prstGeom prst="rect">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000" b="1" i="0" u="none" strike="noStrike" kern="0" cap="none" spc="0" normalizeH="0" baseline="0" dirty="0" smtClean="0">
                <a:ln>
                  <a:noFill/>
                </a:ln>
                <a:solidFill>
                  <a:prstClr val="white"/>
                </a:solidFill>
                <a:effectLst/>
                <a:uLnTx/>
                <a:uFillTx/>
                <a:latin typeface="Arial"/>
                <a:ea typeface="+mn-ea"/>
                <a:cs typeface="+mn-cs"/>
              </a:rPr>
              <a:t>pyrolýza</a:t>
            </a:r>
            <a:endParaRPr kumimoji="0" lang="en-US" sz="2000" b="1" i="0" u="none" strike="noStrike" kern="0" cap="none" spc="0" normalizeH="0" baseline="0" dirty="0" smtClean="0">
              <a:ln>
                <a:noFill/>
              </a:ln>
              <a:solidFill>
                <a:prstClr val="white"/>
              </a:solidFill>
              <a:effectLst/>
              <a:uLnTx/>
              <a:uFillTx/>
              <a:latin typeface="Arial"/>
              <a:ea typeface="+mn-ea"/>
              <a:cs typeface="+mn-cs"/>
            </a:endParaRPr>
          </a:p>
        </p:txBody>
      </p:sp>
      <p:sp>
        <p:nvSpPr>
          <p:cNvPr id="10" name="Šipka doprava 9"/>
          <p:cNvSpPr/>
          <p:nvPr/>
        </p:nvSpPr>
        <p:spPr>
          <a:xfrm rot="1138957">
            <a:off x="8138595" y="1912739"/>
            <a:ext cx="1909937" cy="431924"/>
          </a:xfrm>
          <a:prstGeom prst="rightArrow">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11" name="Šipka doprava 10"/>
          <p:cNvSpPr/>
          <p:nvPr/>
        </p:nvSpPr>
        <p:spPr>
          <a:xfrm>
            <a:off x="1906070" y="2871342"/>
            <a:ext cx="1038261"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12" name="Obdélník 11"/>
          <p:cNvSpPr/>
          <p:nvPr/>
        </p:nvSpPr>
        <p:spPr>
          <a:xfrm>
            <a:off x="3029160" y="2695476"/>
            <a:ext cx="2343701" cy="101710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b="1" kern="0" dirty="0">
                <a:solidFill>
                  <a:prstClr val="white"/>
                </a:solidFill>
                <a:latin typeface="Arial"/>
              </a:rPr>
              <a:t>p</a:t>
            </a:r>
            <a:r>
              <a:rPr lang="cs-CZ" sz="2000" b="1" kern="0" dirty="0" smtClean="0">
                <a:solidFill>
                  <a:prstClr val="white"/>
                </a:solidFill>
                <a:latin typeface="Arial"/>
              </a:rPr>
              <a:t>yrolýza s on-line čištěním</a:t>
            </a:r>
            <a:endParaRPr kumimoji="0" lang="en-US" sz="2000" b="1" i="0" u="none" strike="noStrike" kern="0" cap="none" spc="0" normalizeH="0" baseline="0" dirty="0" smtClean="0">
              <a:ln>
                <a:noFill/>
              </a:ln>
              <a:solidFill>
                <a:prstClr val="white"/>
              </a:solidFill>
              <a:effectLst/>
              <a:uLnTx/>
              <a:uFillTx/>
              <a:latin typeface="Arial"/>
              <a:ea typeface="+mn-ea"/>
              <a:cs typeface="+mn-cs"/>
            </a:endParaRPr>
          </a:p>
        </p:txBody>
      </p:sp>
      <p:sp>
        <p:nvSpPr>
          <p:cNvPr id="13" name="Šipka doprava 12"/>
          <p:cNvSpPr/>
          <p:nvPr/>
        </p:nvSpPr>
        <p:spPr>
          <a:xfrm rot="579307">
            <a:off x="7692709" y="2630381"/>
            <a:ext cx="2218589"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14" name="Šipka doprava 13"/>
          <p:cNvSpPr/>
          <p:nvPr/>
        </p:nvSpPr>
        <p:spPr>
          <a:xfrm rot="2646012">
            <a:off x="1705084" y="4189171"/>
            <a:ext cx="1407914" cy="431924"/>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15" name="Obdélník 14"/>
          <p:cNvSpPr/>
          <p:nvPr/>
        </p:nvSpPr>
        <p:spPr>
          <a:xfrm>
            <a:off x="3029160" y="4953051"/>
            <a:ext cx="1398353" cy="101710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000" b="1" i="0" u="none" strike="noStrike" kern="0" cap="none" spc="0" normalizeH="0" baseline="0" dirty="0" smtClean="0">
                <a:ln>
                  <a:noFill/>
                </a:ln>
                <a:solidFill>
                  <a:prstClr val="white"/>
                </a:solidFill>
                <a:effectLst/>
                <a:uLnTx/>
                <a:uFillTx/>
                <a:latin typeface="Arial"/>
                <a:ea typeface="+mn-ea"/>
                <a:cs typeface="+mn-cs"/>
              </a:rPr>
              <a:t>pyrolýza</a:t>
            </a:r>
            <a:endParaRPr kumimoji="0" lang="en-US" sz="2000" b="1" i="0" u="none" strike="noStrike" kern="0" cap="none" spc="0" normalizeH="0" baseline="0" dirty="0" smtClean="0">
              <a:ln>
                <a:noFill/>
              </a:ln>
              <a:solidFill>
                <a:prstClr val="white"/>
              </a:solidFill>
              <a:effectLst/>
              <a:uLnTx/>
              <a:uFillTx/>
              <a:latin typeface="Arial"/>
              <a:ea typeface="+mn-ea"/>
              <a:cs typeface="+mn-cs"/>
            </a:endParaRPr>
          </a:p>
        </p:txBody>
      </p:sp>
      <p:sp>
        <p:nvSpPr>
          <p:cNvPr id="16" name="Obdélník 15"/>
          <p:cNvSpPr/>
          <p:nvPr/>
        </p:nvSpPr>
        <p:spPr>
          <a:xfrm>
            <a:off x="7552357" y="4953051"/>
            <a:ext cx="2099089" cy="1017102"/>
          </a:xfrm>
          <a:prstGeom prst="rect">
            <a:avLst/>
          </a:prstGeom>
          <a:gradFill flip="none" rotWithShape="1">
            <a:gsLst>
              <a:gs pos="43000">
                <a:schemeClr val="accent6"/>
              </a:gs>
              <a:gs pos="100000">
                <a:srgbClr val="FF0000"/>
              </a:gs>
            </a:gsLst>
            <a:lin ang="5400000" scaled="1"/>
            <a:tileRect/>
          </a:gra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b="1" kern="0" dirty="0">
                <a:solidFill>
                  <a:prstClr val="white"/>
                </a:solidFill>
                <a:latin typeface="Arial"/>
              </a:rPr>
              <a:t>o</a:t>
            </a:r>
            <a:r>
              <a:rPr kumimoji="0" lang="cs-CZ" sz="2000" b="1" i="0" u="none" strike="noStrike" kern="0" cap="none" spc="0" normalizeH="0" baseline="0" dirty="0" smtClean="0">
                <a:ln>
                  <a:noFill/>
                </a:ln>
                <a:solidFill>
                  <a:prstClr val="white"/>
                </a:solidFill>
                <a:effectLst/>
                <a:uLnTx/>
                <a:uFillTx/>
                <a:latin typeface="Arial"/>
                <a:ea typeface="+mn-ea"/>
                <a:cs typeface="+mn-cs"/>
              </a:rPr>
              <a:t>ff-line čištění</a:t>
            </a:r>
            <a:endParaRPr kumimoji="0" lang="en-US" sz="2000" b="1" i="0" u="none" strike="noStrike" kern="0" cap="none" spc="0" normalizeH="0" baseline="0" dirty="0" smtClean="0">
              <a:ln>
                <a:noFill/>
              </a:ln>
              <a:solidFill>
                <a:prstClr val="white"/>
              </a:solidFill>
              <a:effectLst/>
              <a:uLnTx/>
              <a:uFillTx/>
              <a:latin typeface="Arial"/>
              <a:ea typeface="+mn-ea"/>
              <a:cs typeface="+mn-cs"/>
            </a:endParaRPr>
          </a:p>
        </p:txBody>
      </p:sp>
      <p:sp>
        <p:nvSpPr>
          <p:cNvPr id="17" name="Šipka doprava 16"/>
          <p:cNvSpPr/>
          <p:nvPr/>
        </p:nvSpPr>
        <p:spPr>
          <a:xfrm rot="3048838">
            <a:off x="4073253" y="2256621"/>
            <a:ext cx="456050" cy="431925"/>
          </a:xfrm>
          <a:prstGeom prst="rightArrow">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18" name="Obdélník 17"/>
          <p:cNvSpPr/>
          <p:nvPr/>
        </p:nvSpPr>
        <p:spPr>
          <a:xfrm>
            <a:off x="5934476" y="2284220"/>
            <a:ext cx="1465150" cy="6969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b="1" kern="0" dirty="0">
                <a:solidFill>
                  <a:prstClr val="white"/>
                </a:solidFill>
                <a:latin typeface="Arial"/>
              </a:rPr>
              <a:t>k</a:t>
            </a:r>
            <a:r>
              <a:rPr lang="cs-CZ" sz="2000" b="1" kern="0" dirty="0" smtClean="0">
                <a:solidFill>
                  <a:prstClr val="white"/>
                </a:solidFill>
                <a:latin typeface="Arial"/>
              </a:rPr>
              <a:t>roková pyrolýza</a:t>
            </a:r>
            <a:endParaRPr kumimoji="0" lang="en-US" sz="2000" b="1" i="0" u="none" strike="noStrike" kern="0" cap="none" spc="0" normalizeH="0" baseline="0" dirty="0" smtClean="0">
              <a:ln>
                <a:noFill/>
              </a:ln>
              <a:solidFill>
                <a:prstClr val="white"/>
              </a:solidFill>
              <a:effectLst/>
              <a:uLnTx/>
              <a:uFillTx/>
              <a:latin typeface="Arial"/>
              <a:ea typeface="+mn-ea"/>
              <a:cs typeface="+mn-cs"/>
            </a:endParaRPr>
          </a:p>
        </p:txBody>
      </p:sp>
      <p:sp>
        <p:nvSpPr>
          <p:cNvPr id="19" name="Obdélník 18"/>
          <p:cNvSpPr/>
          <p:nvPr/>
        </p:nvSpPr>
        <p:spPr>
          <a:xfrm>
            <a:off x="5934476" y="3620805"/>
            <a:ext cx="1465150" cy="6969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b="1" kern="0" dirty="0" smtClean="0">
                <a:solidFill>
                  <a:prstClr val="white"/>
                </a:solidFill>
                <a:latin typeface="Arial"/>
              </a:rPr>
              <a:t>činidla</a:t>
            </a:r>
            <a:endParaRPr kumimoji="0" lang="en-US" sz="2000" b="1" i="0" u="none" strike="noStrike" kern="0" cap="none" spc="0" normalizeH="0" baseline="0" dirty="0" smtClean="0">
              <a:ln>
                <a:noFill/>
              </a:ln>
              <a:solidFill>
                <a:prstClr val="white"/>
              </a:solidFill>
              <a:effectLst/>
              <a:uLnTx/>
              <a:uFillTx/>
              <a:latin typeface="Arial"/>
            </a:endParaRPr>
          </a:p>
        </p:txBody>
      </p:sp>
      <p:sp>
        <p:nvSpPr>
          <p:cNvPr id="20" name="Šipka doprava 19"/>
          <p:cNvSpPr/>
          <p:nvPr/>
        </p:nvSpPr>
        <p:spPr>
          <a:xfrm rot="20426568">
            <a:off x="5400722" y="2344613"/>
            <a:ext cx="503376"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21" name="Šipka doprava 20"/>
          <p:cNvSpPr/>
          <p:nvPr/>
        </p:nvSpPr>
        <p:spPr>
          <a:xfrm rot="1555235">
            <a:off x="5411067" y="3664984"/>
            <a:ext cx="503376"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22" name="Šipka doprava 21"/>
          <p:cNvSpPr/>
          <p:nvPr/>
        </p:nvSpPr>
        <p:spPr>
          <a:xfrm rot="5400000">
            <a:off x="6401843" y="3111217"/>
            <a:ext cx="503376"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23" name="Obdélník 22"/>
          <p:cNvSpPr/>
          <p:nvPr/>
        </p:nvSpPr>
        <p:spPr>
          <a:xfrm>
            <a:off x="7933287" y="3483427"/>
            <a:ext cx="1465150" cy="38078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700" b="1" kern="0" dirty="0">
                <a:solidFill>
                  <a:prstClr val="white"/>
                </a:solidFill>
                <a:latin typeface="Arial"/>
              </a:rPr>
              <a:t>i</a:t>
            </a:r>
            <a:r>
              <a:rPr kumimoji="0" lang="en-US" sz="1700" b="1" i="0" u="none" strike="noStrike" kern="0" cap="none" spc="0" normalizeH="0" baseline="0" dirty="0" smtClean="0">
                <a:ln>
                  <a:noFill/>
                </a:ln>
                <a:solidFill>
                  <a:prstClr val="white"/>
                </a:solidFill>
                <a:effectLst/>
                <a:uLnTx/>
                <a:uFillTx/>
                <a:latin typeface="Arial"/>
              </a:rPr>
              <a:t>n-situ</a:t>
            </a:r>
          </a:p>
        </p:txBody>
      </p:sp>
      <p:sp>
        <p:nvSpPr>
          <p:cNvPr id="24" name="Ohnutá šipka 23"/>
          <p:cNvSpPr/>
          <p:nvPr/>
        </p:nvSpPr>
        <p:spPr bwMode="auto">
          <a:xfrm rot="16200000" flipV="1">
            <a:off x="9576337" y="4202073"/>
            <a:ext cx="1594177" cy="1036140"/>
          </a:xfrm>
          <a:prstGeom prst="bentArrow">
            <a:avLst>
              <a:gd name="adj1" fmla="val 18044"/>
              <a:gd name="adj2" fmla="val 25000"/>
              <a:gd name="adj3" fmla="val 25000"/>
              <a:gd name="adj4" fmla="val 43750"/>
            </a:avLst>
          </a:prstGeom>
          <a:gradFill>
            <a:gsLst>
              <a:gs pos="34000">
                <a:schemeClr val="accent6"/>
              </a:gs>
              <a:gs pos="100000">
                <a:srgbClr val="FF0000"/>
              </a:gs>
            </a:gsLst>
            <a:lin ang="5400000" scaled="1"/>
          </a:gradFill>
          <a:ln w="9525" cap="flat" cmpd="sng" algn="ctr">
            <a:solidFill>
              <a:srgbClr val="676D6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703638" rtl="0" eaLnBrk="1" fontAlgn="base" latinLnBrk="0" hangingPunct="1">
              <a:lnSpc>
                <a:spcPct val="100000"/>
              </a:lnSpc>
              <a:spcBef>
                <a:spcPct val="0"/>
              </a:spcBef>
              <a:spcAft>
                <a:spcPct val="0"/>
              </a:spcAft>
              <a:buClrTx/>
              <a:buSzTx/>
              <a:buFontTx/>
              <a:buNone/>
              <a:tabLst/>
            </a:pPr>
            <a:endParaRPr kumimoji="0" lang="en-US" sz="7300" b="0" i="0" u="none" strike="noStrike" cap="none" normalizeH="0" baseline="0" dirty="0" smtClean="0">
              <a:ln>
                <a:noFill/>
              </a:ln>
              <a:solidFill>
                <a:schemeClr val="tx1"/>
              </a:solidFill>
              <a:effectLst/>
              <a:latin typeface="Arial" charset="0"/>
            </a:endParaRPr>
          </a:p>
        </p:txBody>
      </p:sp>
      <p:sp>
        <p:nvSpPr>
          <p:cNvPr id="26" name="Šipka doprava 25"/>
          <p:cNvSpPr/>
          <p:nvPr/>
        </p:nvSpPr>
        <p:spPr>
          <a:xfrm rot="19977851">
            <a:off x="1810106" y="1711618"/>
            <a:ext cx="1077276" cy="431924"/>
          </a:xfrm>
          <a:prstGeom prst="rightArrow">
            <a:avLst/>
          </a:prstGeom>
          <a:solidFill>
            <a:srgbClr val="AEAFAB"/>
          </a:solidFill>
          <a:ln w="12700" cap="flat" cmpd="sng" algn="ctr">
            <a:solidFill>
              <a:srgbClr val="676D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28" name="Obdélník 27"/>
          <p:cNvSpPr/>
          <p:nvPr/>
        </p:nvSpPr>
        <p:spPr>
          <a:xfrm>
            <a:off x="7933287" y="3937514"/>
            <a:ext cx="1465150" cy="38078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700" b="1" kern="0" dirty="0">
                <a:solidFill>
                  <a:prstClr val="white"/>
                </a:solidFill>
                <a:latin typeface="Arial"/>
              </a:rPr>
              <a:t>e</a:t>
            </a:r>
            <a:r>
              <a:rPr kumimoji="0" lang="en-US" sz="1700" b="1" i="0" u="none" strike="noStrike" kern="0" cap="none" spc="0" normalizeH="0" baseline="0" dirty="0" smtClean="0">
                <a:ln>
                  <a:noFill/>
                </a:ln>
                <a:solidFill>
                  <a:prstClr val="white"/>
                </a:solidFill>
                <a:effectLst/>
                <a:uLnTx/>
                <a:uFillTx/>
                <a:latin typeface="Arial"/>
                <a:ea typeface="+mn-ea"/>
                <a:cs typeface="+mn-cs"/>
              </a:rPr>
              <a:t>x-situ</a:t>
            </a:r>
          </a:p>
        </p:txBody>
      </p:sp>
      <p:sp>
        <p:nvSpPr>
          <p:cNvPr id="29" name="Šipka doprava 28"/>
          <p:cNvSpPr/>
          <p:nvPr/>
        </p:nvSpPr>
        <p:spPr>
          <a:xfrm>
            <a:off x="7504150" y="3433244"/>
            <a:ext cx="337605" cy="431924"/>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30" name="Šipka doprava 29"/>
          <p:cNvSpPr/>
          <p:nvPr/>
        </p:nvSpPr>
        <p:spPr>
          <a:xfrm rot="20097707">
            <a:off x="9552682" y="3704965"/>
            <a:ext cx="610527"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31" name="Šipka doprava 30"/>
          <p:cNvSpPr/>
          <p:nvPr/>
        </p:nvSpPr>
        <p:spPr>
          <a:xfrm>
            <a:off x="7504150" y="3957008"/>
            <a:ext cx="337605"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pic>
        <p:nvPicPr>
          <p:cNvPr id="33" name="Obráze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903" y="1940914"/>
            <a:ext cx="923038" cy="1886037"/>
          </a:xfrm>
          <a:prstGeom prst="rect">
            <a:avLst/>
          </a:prstGeom>
        </p:spPr>
      </p:pic>
      <p:sp>
        <p:nvSpPr>
          <p:cNvPr id="35" name="Šipka doprava 34"/>
          <p:cNvSpPr/>
          <p:nvPr/>
        </p:nvSpPr>
        <p:spPr>
          <a:xfrm rot="5400000">
            <a:off x="8350214" y="4420210"/>
            <a:ext cx="503376" cy="43192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36" name="Šipka doprava 35"/>
          <p:cNvSpPr/>
          <p:nvPr/>
        </p:nvSpPr>
        <p:spPr>
          <a:xfrm>
            <a:off x="4611302" y="5245640"/>
            <a:ext cx="2788324" cy="431924"/>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dirty="0" smtClean="0">
              <a:ln>
                <a:noFill/>
              </a:ln>
              <a:solidFill>
                <a:prstClr val="white"/>
              </a:solidFill>
              <a:effectLst/>
              <a:uLnTx/>
              <a:uFillTx/>
              <a:latin typeface="Arial"/>
              <a:ea typeface="+mn-ea"/>
              <a:cs typeface="+mn-cs"/>
            </a:endParaRPr>
          </a:p>
        </p:txBody>
      </p:sp>
      <p:sp>
        <p:nvSpPr>
          <p:cNvPr id="37" name="Zástupný symbol pro text 2"/>
          <p:cNvSpPr txBox="1">
            <a:spLocks/>
          </p:cNvSpPr>
          <p:nvPr/>
        </p:nvSpPr>
        <p:spPr>
          <a:xfrm>
            <a:off x="4427209" y="5735509"/>
            <a:ext cx="3069324" cy="122413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cs-CZ" sz="1600" dirty="0">
                <a:solidFill>
                  <a:schemeClr val="accent1"/>
                </a:solidFill>
              </a:rPr>
              <a:t>k</a:t>
            </a:r>
            <a:r>
              <a:rPr lang="cs-CZ" sz="1600" dirty="0" smtClean="0">
                <a:solidFill>
                  <a:schemeClr val="accent1"/>
                </a:solidFill>
              </a:rPr>
              <a:t>oroze zařízení</a:t>
            </a:r>
            <a:endParaRPr lang="cs-CZ" sz="1600" dirty="0">
              <a:solidFill>
                <a:schemeClr val="accent1"/>
              </a:solidFill>
            </a:endParaRPr>
          </a:p>
          <a:p>
            <a:pPr lvl="2" algn="ctr"/>
            <a:r>
              <a:rPr lang="cs-CZ" sz="1600" dirty="0">
                <a:solidFill>
                  <a:schemeClr val="accent1"/>
                </a:solidFill>
              </a:rPr>
              <a:t>d</a:t>
            </a:r>
            <a:r>
              <a:rPr lang="cs-CZ" sz="1600" dirty="0" smtClean="0">
                <a:solidFill>
                  <a:schemeClr val="accent1"/>
                </a:solidFill>
              </a:rPr>
              <a:t>egradace produktu</a:t>
            </a:r>
            <a:endParaRPr lang="en-US" sz="1600" dirty="0" smtClean="0">
              <a:solidFill>
                <a:schemeClr val="accent1"/>
              </a:solidFill>
            </a:endParaRPr>
          </a:p>
          <a:p>
            <a:pPr algn="ctr"/>
            <a:endParaRPr lang="cs-CZ" sz="1600" dirty="0" smtClean="0">
              <a:solidFill>
                <a:schemeClr val="accent1"/>
              </a:solidFill>
            </a:endParaRPr>
          </a:p>
          <a:p>
            <a:pPr algn="ctr"/>
            <a:endParaRPr lang="cs-CZ" sz="1600" dirty="0">
              <a:solidFill>
                <a:schemeClr val="accent1"/>
              </a:solidFill>
            </a:endParaRPr>
          </a:p>
        </p:txBody>
      </p:sp>
    </p:spTree>
    <p:extLst>
      <p:ext uri="{BB962C8B-B14F-4D97-AF65-F5344CB8AC3E}">
        <p14:creationId xmlns:p14="http://schemas.microsoft.com/office/powerpoint/2010/main" val="3815783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7" id="{C68556EC-75C0-4D4B-9720-FF8BA177CF4B}" vid="{DF22F7A8-BAAE-DA42-8179-EB2636271A93}"/>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ORLEN_UniCRE_16-9_CZ_white</Template>
  <TotalTime>29025</TotalTime>
  <Words>1665</Words>
  <Application>Microsoft Office PowerPoint</Application>
  <PresentationFormat>Širokoúhlá obrazovka</PresentationFormat>
  <Paragraphs>476</Paragraphs>
  <Slides>24</Slides>
  <Notes>10</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24</vt:i4>
      </vt:variant>
    </vt:vector>
  </HeadingPairs>
  <TitlesOfParts>
    <vt:vector size="34" baseType="lpstr">
      <vt:lpstr>Arial</vt:lpstr>
      <vt:lpstr>Arial Narrow</vt:lpstr>
      <vt:lpstr>Calibri</vt:lpstr>
      <vt:lpstr>Futura PT Demi</vt:lpstr>
      <vt:lpstr>Futura PT Heavy</vt:lpstr>
      <vt:lpstr>Roboto</vt:lpstr>
      <vt:lpstr>Times New Roman</vt:lpstr>
      <vt:lpstr>Wingdings</vt:lpstr>
      <vt:lpstr>1_Motiv Office</vt:lpstr>
      <vt:lpstr>think-cell Slide</vt:lpstr>
      <vt:lpstr>Pyrolýzní technologie                a strategie vývoje v této oblasti </vt:lpstr>
      <vt:lpstr>Skupina ORLEN si klade za cíl dosažení uhlíkové neutrality do roku 2050</vt:lpstr>
      <vt:lpstr>Přeměna ORLEN Unipetrol na udržitelnější společnost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Poděkování</vt:lpstr>
    </vt:vector>
  </TitlesOfParts>
  <Company>ORLEN UniCRE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Hubáček Jan (UNP-CRE)</dc:creator>
  <cp:lastModifiedBy>Snow Jan (UNP-CRE)</cp:lastModifiedBy>
  <cp:revision>673</cp:revision>
  <dcterms:created xsi:type="dcterms:W3CDTF">2022-06-10T04:22:31Z</dcterms:created>
  <dcterms:modified xsi:type="dcterms:W3CDTF">2024-04-16T06:56:22Z</dcterms:modified>
</cp:coreProperties>
</file>